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sldIdLst>
    <p:sldId id="1549" r:id="rId2"/>
    <p:sldId id="1774" r:id="rId3"/>
    <p:sldId id="1523" r:id="rId4"/>
    <p:sldId id="1726" r:id="rId5"/>
    <p:sldId id="1740" r:id="rId6"/>
    <p:sldId id="1741" r:id="rId7"/>
    <p:sldId id="1629" r:id="rId8"/>
    <p:sldId id="1638" r:id="rId9"/>
    <p:sldId id="1780" r:id="rId10"/>
    <p:sldId id="1779" r:id="rId11"/>
    <p:sldId id="1778" r:id="rId12"/>
    <p:sldId id="1783" r:id="rId13"/>
    <p:sldId id="1540" r:id="rId14"/>
    <p:sldId id="1109" r:id="rId15"/>
    <p:sldId id="1526" r:id="rId16"/>
    <p:sldId id="1781" r:id="rId17"/>
    <p:sldId id="1649" r:id="rId18"/>
    <p:sldId id="1650" r:id="rId19"/>
    <p:sldId id="1785" r:id="rId20"/>
    <p:sldId id="1786" r:id="rId21"/>
    <p:sldId id="1640" r:id="rId22"/>
    <p:sldId id="1645" r:id="rId23"/>
    <p:sldId id="1646" r:id="rId24"/>
    <p:sldId id="1647" r:id="rId25"/>
    <p:sldId id="1648" r:id="rId26"/>
    <p:sldId id="1652" r:id="rId27"/>
    <p:sldId id="1784" r:id="rId28"/>
    <p:sldId id="1635" r:id="rId29"/>
    <p:sldId id="1775" r:id="rId30"/>
    <p:sldId id="1639" r:id="rId31"/>
    <p:sldId id="1636" r:id="rId32"/>
    <p:sldId id="1776" r:id="rId33"/>
    <p:sldId id="1125" r:id="rId34"/>
    <p:sldId id="1541" r:id="rId35"/>
    <p:sldId id="1107" r:id="rId36"/>
    <p:sldId id="1642" r:id="rId37"/>
    <p:sldId id="1152" r:id="rId38"/>
    <p:sldId id="1284" r:id="rId39"/>
    <p:sldId id="1139" r:id="rId40"/>
    <p:sldId id="1530" r:id="rId41"/>
    <p:sldId id="1146" r:id="rId42"/>
    <p:sldId id="1531" r:id="rId43"/>
    <p:sldId id="1543" r:id="rId44"/>
    <p:sldId id="1545" r:id="rId45"/>
    <p:sldId id="1534" r:id="rId46"/>
    <p:sldId id="1153" r:id="rId47"/>
    <p:sldId id="1302" r:id="rId48"/>
    <p:sldId id="1537" r:id="rId49"/>
    <p:sldId id="1729" r:id="rId50"/>
    <p:sldId id="1644" r:id="rId51"/>
    <p:sldId id="1739" r:id="rId52"/>
    <p:sldId id="1766" r:id="rId53"/>
    <p:sldId id="1734" r:id="rId54"/>
    <p:sldId id="1184" r:id="rId55"/>
    <p:sldId id="1743" r:id="rId56"/>
    <p:sldId id="1744" r:id="rId57"/>
    <p:sldId id="1760" r:id="rId58"/>
    <p:sldId id="1759" r:id="rId59"/>
    <p:sldId id="1657" r:id="rId60"/>
    <p:sldId id="1658" r:id="rId61"/>
    <p:sldId id="1801" r:id="rId62"/>
    <p:sldId id="1663" r:id="rId63"/>
    <p:sldId id="1666" r:id="rId64"/>
    <p:sldId id="1687" r:id="rId65"/>
    <p:sldId id="1668" r:id="rId66"/>
    <p:sldId id="1669" r:id="rId67"/>
    <p:sldId id="1676" r:id="rId68"/>
    <p:sldId id="1675" r:id="rId69"/>
    <p:sldId id="1800" r:id="rId70"/>
    <p:sldId id="1798" r:id="rId71"/>
    <p:sldId id="1793" r:id="rId72"/>
    <p:sldId id="1683" r:id="rId73"/>
    <p:sldId id="1684" r:id="rId74"/>
    <p:sldId id="1685" r:id="rId75"/>
    <p:sldId id="1794" r:id="rId76"/>
    <p:sldId id="1795" r:id="rId77"/>
    <p:sldId id="1690" r:id="rId78"/>
    <p:sldId id="1803" r:id="rId79"/>
    <p:sldId id="1688" r:id="rId80"/>
    <p:sldId id="1693" r:id="rId81"/>
    <p:sldId id="1723" r:id="rId82"/>
    <p:sldId id="1694" r:id="rId83"/>
    <p:sldId id="1697" r:id="rId84"/>
    <p:sldId id="1796" r:id="rId85"/>
    <p:sldId id="1797" r:id="rId86"/>
    <p:sldId id="1699" r:id="rId87"/>
    <p:sldId id="1703" r:id="rId88"/>
    <p:sldId id="1706" r:id="rId89"/>
    <p:sldId id="1712" r:id="rId90"/>
    <p:sldId id="1722" r:id="rId91"/>
    <p:sldId id="1787" r:id="rId9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000" autoAdjust="0"/>
  </p:normalViewPr>
  <p:slideViewPr>
    <p:cSldViewPr>
      <p:cViewPr varScale="1">
        <p:scale>
          <a:sx n="74" d="100"/>
          <a:sy n="74" d="100"/>
        </p:scale>
        <p:origin x="-129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67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v>Baseline</c:v>
          </c:tx>
          <c:spPr>
            <a:solidFill>
              <a:schemeClr val="accent5"/>
            </a:solidFill>
          </c:spPr>
          <c:invertIfNegative val="0"/>
          <c:dLbls>
            <c:showLegendKey val="0"/>
            <c:showVal val="1"/>
            <c:showCatName val="0"/>
            <c:showSerName val="0"/>
            <c:showPercent val="0"/>
            <c:showBubbleSize val="0"/>
            <c:showLeaderLines val="0"/>
          </c:dLbls>
          <c:cat>
            <c:strRef>
              <c:f>Tabelle1!$A$1:$C$1</c:f>
              <c:strCache>
                <c:ptCount val="3"/>
                <c:pt idx="0">
                  <c:v>Pelvic Pain</c:v>
                </c:pt>
                <c:pt idx="1">
                  <c:v>Dysmenorhea</c:v>
                </c:pt>
                <c:pt idx="2">
                  <c:v>Dyspareunia*</c:v>
                </c:pt>
              </c:strCache>
            </c:strRef>
          </c:cat>
          <c:val>
            <c:numRef>
              <c:f>Tabelle1!$A$2:$C$2</c:f>
              <c:numCache>
                <c:formatCode>0.0</c:formatCode>
                <c:ptCount val="3"/>
                <c:pt idx="0">
                  <c:v>9.1</c:v>
                </c:pt>
                <c:pt idx="1">
                  <c:v>3.6</c:v>
                </c:pt>
                <c:pt idx="2" formatCode="General">
                  <c:v>9.1</c:v>
                </c:pt>
              </c:numCache>
            </c:numRef>
          </c:val>
        </c:ser>
        <c:ser>
          <c:idx val="1"/>
          <c:order val="1"/>
          <c:tx>
            <c:v>EoT</c:v>
          </c:tx>
          <c:spPr>
            <a:solidFill>
              <a:schemeClr val="accent5">
                <a:lumMod val="40000"/>
                <a:lumOff val="60000"/>
              </a:schemeClr>
            </a:solidFill>
          </c:spPr>
          <c:invertIfNegative val="0"/>
          <c:dLbls>
            <c:spPr>
              <a:solidFill>
                <a:srgbClr val="FF0000"/>
              </a:solidFill>
            </c:spPr>
            <c:showLegendKey val="0"/>
            <c:showVal val="1"/>
            <c:showCatName val="0"/>
            <c:showSerName val="0"/>
            <c:showPercent val="0"/>
            <c:showBubbleSize val="0"/>
            <c:showLeaderLines val="0"/>
          </c:dLbls>
          <c:cat>
            <c:strRef>
              <c:f>Tabelle1!$A$1:$C$1</c:f>
              <c:strCache>
                <c:ptCount val="3"/>
                <c:pt idx="0">
                  <c:v>Pelvic Pain</c:v>
                </c:pt>
                <c:pt idx="1">
                  <c:v>Dysmenorhea</c:v>
                </c:pt>
                <c:pt idx="2">
                  <c:v>Dyspareunia*</c:v>
                </c:pt>
              </c:strCache>
            </c:strRef>
          </c:cat>
          <c:val>
            <c:numRef>
              <c:f>Tabelle1!$A$3:$C$3</c:f>
              <c:numCache>
                <c:formatCode>0.0</c:formatCode>
                <c:ptCount val="3"/>
                <c:pt idx="0">
                  <c:v>71.2</c:v>
                </c:pt>
                <c:pt idx="1">
                  <c:v>78.8</c:v>
                </c:pt>
                <c:pt idx="2" formatCode="General">
                  <c:v>23.1</c:v>
                </c:pt>
              </c:numCache>
            </c:numRef>
          </c:val>
        </c:ser>
        <c:dLbls>
          <c:showLegendKey val="0"/>
          <c:showVal val="0"/>
          <c:showCatName val="0"/>
          <c:showSerName val="0"/>
          <c:showPercent val="0"/>
          <c:showBubbleSize val="0"/>
        </c:dLbls>
        <c:gapWidth val="150"/>
        <c:axId val="215832576"/>
        <c:axId val="155173440"/>
      </c:barChart>
      <c:catAx>
        <c:axId val="215832576"/>
        <c:scaling>
          <c:orientation val="minMax"/>
        </c:scaling>
        <c:delete val="0"/>
        <c:axPos val="b"/>
        <c:majorTickMark val="out"/>
        <c:minorTickMark val="none"/>
        <c:tickLblPos val="nextTo"/>
        <c:txPr>
          <a:bodyPr/>
          <a:lstStyle/>
          <a:p>
            <a:pPr>
              <a:defRPr sz="1600"/>
            </a:pPr>
            <a:endParaRPr lang="tr-TR"/>
          </a:p>
        </c:txPr>
        <c:crossAx val="155173440"/>
        <c:crossesAt val="0"/>
        <c:auto val="1"/>
        <c:lblAlgn val="ctr"/>
        <c:lblOffset val="100"/>
        <c:noMultiLvlLbl val="0"/>
      </c:catAx>
      <c:valAx>
        <c:axId val="155173440"/>
        <c:scaling>
          <c:orientation val="minMax"/>
          <c:max val="100"/>
        </c:scaling>
        <c:delete val="0"/>
        <c:axPos val="l"/>
        <c:majorGridlines/>
        <c:numFmt formatCode="0.0" sourceLinked="1"/>
        <c:majorTickMark val="out"/>
        <c:minorTickMark val="none"/>
        <c:tickLblPos val="nextTo"/>
        <c:crossAx val="215832576"/>
        <c:crosses val="autoZero"/>
        <c:crossBetween val="between"/>
      </c:valAx>
    </c:plotArea>
    <c:legend>
      <c:legendPos val="r"/>
      <c:legendEntry>
        <c:idx val="0"/>
        <c:txPr>
          <a:bodyPr/>
          <a:lstStyle/>
          <a:p>
            <a:pPr>
              <a:defRPr sz="1400">
                <a:latin typeface="+mj-lt"/>
              </a:defRPr>
            </a:pPr>
            <a:endParaRPr lang="tr-TR"/>
          </a:p>
        </c:txPr>
      </c:legendEntry>
      <c:legendEntry>
        <c:idx val="1"/>
        <c:txPr>
          <a:bodyPr/>
          <a:lstStyle/>
          <a:p>
            <a:pPr>
              <a:defRPr sz="1400">
                <a:latin typeface="+mj-lt"/>
              </a:defRPr>
            </a:pPr>
            <a:endParaRPr lang="tr-TR"/>
          </a:p>
        </c:txPr>
      </c:legendEntry>
      <c:layout/>
      <c:overlay val="0"/>
      <c:txPr>
        <a:bodyPr/>
        <a:lstStyle/>
        <a:p>
          <a:pPr>
            <a:defRPr sz="1400">
              <a:latin typeface="+mj-lt"/>
            </a:defRPr>
          </a:pPr>
          <a:endParaRPr lang="tr-TR"/>
        </a:p>
      </c:txPr>
    </c:legend>
    <c:plotVisOnly val="1"/>
    <c:dispBlanksAs val="gap"/>
    <c:showDLblsOverMax val="0"/>
  </c:chart>
  <c:spPr>
    <a:solidFill>
      <a:srgbClr val="FFC000"/>
    </a:solidFill>
  </c:spPr>
  <c:txPr>
    <a:bodyPr/>
    <a:lstStyle/>
    <a:p>
      <a:pPr>
        <a:defRPr sz="1200">
          <a:solidFill>
            <a:sysClr val="windowText" lastClr="000000"/>
          </a:solidFill>
        </a:defRPr>
      </a:pPr>
      <a:endParaRPr lang="tr-T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5A536-455F-4605-93A2-976ABD0232B1}" type="datetimeFigureOut">
              <a:rPr lang="tr-TR" smtClean="0"/>
              <a:pPr/>
              <a:t>7.2.2019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8E39-CEB3-4C7F-B324-9DCF0F17367F}" type="slidenum">
              <a:rPr lang="tr-TR" smtClean="0"/>
              <a:pPr/>
              <a:t>‹#›</a:t>
            </a:fld>
            <a:endParaRPr lang="tr-TR"/>
          </a:p>
        </p:txBody>
      </p:sp>
    </p:spTree>
    <p:extLst>
      <p:ext uri="{BB962C8B-B14F-4D97-AF65-F5344CB8AC3E}">
        <p14:creationId xmlns:p14="http://schemas.microsoft.com/office/powerpoint/2010/main" val="4274621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tr-TR" dirty="0" smtClean="0"/>
              <a:t>Objective: To report a rare presentation of bilateral </a:t>
            </a:r>
            <a:r>
              <a:rPr lang="en-US" altLang="tr-TR" dirty="0" err="1" smtClean="0"/>
              <a:t>endometriomas</a:t>
            </a:r>
            <a:r>
              <a:rPr lang="en-US" altLang="tr-TR" dirty="0" smtClean="0"/>
              <a:t> in an adolescent and describe characteristics of</a:t>
            </a:r>
          </a:p>
          <a:p>
            <a:r>
              <a:rPr lang="en-US" altLang="tr-TR" dirty="0" err="1" smtClean="0"/>
              <a:t>endometriomas</a:t>
            </a:r>
            <a:r>
              <a:rPr lang="en-US" altLang="tr-TR" dirty="0" smtClean="0"/>
              <a:t>.</a:t>
            </a:r>
          </a:p>
          <a:p>
            <a:r>
              <a:rPr lang="en-US" altLang="tr-TR" dirty="0" smtClean="0"/>
              <a:t>Design: Case report.</a:t>
            </a:r>
          </a:p>
          <a:p>
            <a:r>
              <a:rPr lang="en-US" altLang="tr-TR" dirty="0" smtClean="0"/>
              <a:t>Setting: Major academic medical center.</a:t>
            </a:r>
          </a:p>
          <a:p>
            <a:r>
              <a:rPr lang="en-US" altLang="tr-TR" dirty="0" smtClean="0"/>
              <a:t>Patient(s): An 18-year-old G0 presented with an incidentally found 35-cm pelvic mass that was found to be bilateral</a:t>
            </a:r>
          </a:p>
          <a:p>
            <a:r>
              <a:rPr lang="en-US" altLang="tr-TR" dirty="0" err="1" smtClean="0"/>
              <a:t>endometriomas</a:t>
            </a:r>
            <a:r>
              <a:rPr lang="en-US" altLang="tr-TR" dirty="0" smtClean="0"/>
              <a:t>.</a:t>
            </a:r>
          </a:p>
          <a:p>
            <a:r>
              <a:rPr lang="en-US" altLang="tr-TR" dirty="0" smtClean="0"/>
              <a:t>Intervention(s): Exploratory laparotomy with resection of </a:t>
            </a:r>
            <a:r>
              <a:rPr lang="en-US" altLang="tr-TR" dirty="0" err="1" smtClean="0"/>
              <a:t>endometrioma</a:t>
            </a:r>
            <a:r>
              <a:rPr lang="en-US" altLang="tr-TR" dirty="0" smtClean="0"/>
              <a:t> cyst walls and lysis of adhesions.</a:t>
            </a:r>
          </a:p>
          <a:p>
            <a:r>
              <a:rPr lang="en-US" altLang="tr-TR" dirty="0" smtClean="0"/>
              <a:t>Main Outcome Measure(s): The incidence, pathogenesis, fertility implications, and treatment options for </a:t>
            </a:r>
            <a:r>
              <a:rPr lang="en-US" altLang="tr-TR" dirty="0" err="1" smtClean="0"/>
              <a:t>endometriomas</a:t>
            </a:r>
            <a:endParaRPr lang="en-US" altLang="tr-TR" dirty="0" smtClean="0"/>
          </a:p>
          <a:p>
            <a:r>
              <a:rPr lang="en-US" altLang="tr-TR" dirty="0" smtClean="0"/>
              <a:t>in adolescents.</a:t>
            </a:r>
          </a:p>
          <a:p>
            <a:r>
              <a:rPr lang="en-US" altLang="tr-TR" dirty="0" smtClean="0"/>
              <a:t>Result(s): </a:t>
            </a:r>
            <a:r>
              <a:rPr lang="en-US" altLang="tr-TR" dirty="0" err="1" smtClean="0"/>
              <a:t>Endometriomas</a:t>
            </a:r>
            <a:r>
              <a:rPr lang="en-US" altLang="tr-TR" dirty="0" smtClean="0"/>
              <a:t> are rare in adolescents. There are no case reports in the literature to date.</a:t>
            </a:r>
          </a:p>
          <a:p>
            <a:r>
              <a:rPr lang="en-US" altLang="tr-TR" dirty="0" smtClean="0"/>
              <a:t>Conclusion(s): Endometriosis should be considered in adolescents presenting with bilateral complex ovarian</a:t>
            </a:r>
          </a:p>
          <a:p>
            <a:r>
              <a:rPr lang="en-US" altLang="tr-TR" dirty="0" smtClean="0"/>
              <a:t>masses regardless of their size</a:t>
            </a:r>
          </a:p>
        </p:txBody>
      </p:sp>
      <p:sp>
        <p:nvSpPr>
          <p:cNvPr id="4" name="Slide Number Placeholder 3"/>
          <p:cNvSpPr>
            <a:spLocks noGrp="1"/>
          </p:cNvSpPr>
          <p:nvPr>
            <p:ph type="sldNum" sz="quarter" idx="5"/>
          </p:nvPr>
        </p:nvSpPr>
        <p:spPr/>
        <p:txBody>
          <a:bodyPr/>
          <a:lstStyle/>
          <a:p>
            <a:pPr>
              <a:defRPr/>
            </a:pPr>
            <a:fld id="{721D3C43-F42C-4A2D-A38D-994BC4CFB3B6}" type="slidenum">
              <a:rPr lang="tr-TR" smtClean="0"/>
              <a:pPr>
                <a:defRPr/>
              </a:pPr>
              <a:t>26</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err="1" smtClean="0"/>
              <a:t>Recent</a:t>
            </a:r>
            <a:r>
              <a:rPr lang="fr-FR" dirty="0" smtClean="0"/>
              <a:t> </a:t>
            </a:r>
            <a:r>
              <a:rPr lang="fr-FR" dirty="0" err="1" smtClean="0"/>
              <a:t>published</a:t>
            </a:r>
            <a:r>
              <a:rPr lang="fr-FR" dirty="0" smtClean="0"/>
              <a:t> data </a:t>
            </a:r>
            <a:r>
              <a:rPr lang="fr-FR" dirty="0" err="1" smtClean="0"/>
              <a:t>seems</a:t>
            </a:r>
            <a:r>
              <a:rPr lang="fr-FR" dirty="0" smtClean="0"/>
              <a:t> to </a:t>
            </a:r>
            <a:r>
              <a:rPr lang="fr-FR" dirty="0" err="1" smtClean="0"/>
              <a:t>indicate</a:t>
            </a:r>
            <a:r>
              <a:rPr lang="fr-FR" dirty="0" smtClean="0"/>
              <a:t> </a:t>
            </a:r>
            <a:r>
              <a:rPr lang="fr-FR" dirty="0" err="1" smtClean="0"/>
              <a:t>that</a:t>
            </a:r>
            <a:r>
              <a:rPr lang="fr-FR" dirty="0" smtClean="0"/>
              <a:t> </a:t>
            </a:r>
            <a:r>
              <a:rPr lang="fr-FR" dirty="0" err="1" smtClean="0"/>
              <a:t>endometriomas</a:t>
            </a:r>
            <a:r>
              <a:rPr lang="fr-FR" dirty="0" smtClean="0"/>
              <a:t> are not </a:t>
            </a:r>
            <a:r>
              <a:rPr lang="fr-FR" dirty="0" err="1" smtClean="0"/>
              <a:t>so</a:t>
            </a:r>
            <a:r>
              <a:rPr lang="fr-FR" dirty="0" smtClean="0"/>
              <a:t> </a:t>
            </a:r>
            <a:r>
              <a:rPr lang="fr-FR" dirty="0" err="1" smtClean="0"/>
              <a:t>uncommon</a:t>
            </a:r>
            <a:r>
              <a:rPr lang="fr-FR" dirty="0" smtClean="0"/>
              <a:t> in adolescents</a:t>
            </a:r>
            <a:endParaRPr lang="fr-FR" dirty="0"/>
          </a:p>
        </p:txBody>
      </p:sp>
      <p:sp>
        <p:nvSpPr>
          <p:cNvPr id="4" name="Espace réservé du numéro de diapositive 3"/>
          <p:cNvSpPr>
            <a:spLocks noGrp="1"/>
          </p:cNvSpPr>
          <p:nvPr>
            <p:ph type="sldNum" sz="quarter" idx="10"/>
          </p:nvPr>
        </p:nvSpPr>
        <p:spPr/>
        <p:txBody>
          <a:bodyPr/>
          <a:lstStyle/>
          <a:p>
            <a:pPr>
              <a:defRPr/>
            </a:pPr>
            <a:fld id="{4E5CB614-79C1-0B43-8628-33CE4A14A4A8}" type="slidenum">
              <a:rPr lang="fr-FR" smtClean="0">
                <a:solidFill>
                  <a:srgbClr val="0000FF"/>
                </a:solidFill>
              </a:rPr>
              <a:pPr>
                <a:defRPr/>
              </a:pPr>
              <a:t>28</a:t>
            </a:fld>
            <a:endParaRPr lang="fr-FR">
              <a:solidFill>
                <a:srgbClr val="0000FF"/>
              </a:solidFill>
            </a:endParaRPr>
          </a:p>
        </p:txBody>
      </p:sp>
    </p:spTree>
    <p:extLst>
      <p:ext uri="{BB962C8B-B14F-4D97-AF65-F5344CB8AC3E}">
        <p14:creationId xmlns:p14="http://schemas.microsoft.com/office/powerpoint/2010/main" val="4041045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It</a:t>
            </a:r>
            <a:r>
              <a:rPr lang="fr-FR" baseline="0" dirty="0" smtClean="0"/>
              <a:t> </a:t>
            </a:r>
            <a:r>
              <a:rPr lang="fr-FR" baseline="0" dirty="0" err="1" smtClean="0"/>
              <a:t>is</a:t>
            </a:r>
            <a:r>
              <a:rPr lang="fr-FR" baseline="0" dirty="0" smtClean="0"/>
              <a:t> possible to observe DIE in adolescents</a:t>
            </a:r>
            <a:endParaRPr lang="fr-FR" dirty="0"/>
          </a:p>
        </p:txBody>
      </p:sp>
      <p:sp>
        <p:nvSpPr>
          <p:cNvPr id="4" name="Espace réservé du numéro de diapositive 3"/>
          <p:cNvSpPr>
            <a:spLocks noGrp="1"/>
          </p:cNvSpPr>
          <p:nvPr>
            <p:ph type="sldNum" sz="quarter" idx="10"/>
          </p:nvPr>
        </p:nvSpPr>
        <p:spPr/>
        <p:txBody>
          <a:bodyPr/>
          <a:lstStyle/>
          <a:p>
            <a:pPr>
              <a:defRPr/>
            </a:pPr>
            <a:fld id="{4E5CB614-79C1-0B43-8628-33CE4A14A4A8}" type="slidenum">
              <a:rPr lang="fr-FR" smtClean="0">
                <a:solidFill>
                  <a:srgbClr val="0000FF"/>
                </a:solidFill>
              </a:rPr>
              <a:pPr>
                <a:defRPr/>
              </a:pPr>
              <a:t>31</a:t>
            </a:fld>
            <a:endParaRPr lang="fr-FR">
              <a:solidFill>
                <a:srgbClr val="0000FF"/>
              </a:solidFill>
            </a:endParaRPr>
          </a:p>
        </p:txBody>
      </p:sp>
    </p:spTree>
    <p:extLst>
      <p:ext uri="{BB962C8B-B14F-4D97-AF65-F5344CB8AC3E}">
        <p14:creationId xmlns:p14="http://schemas.microsoft.com/office/powerpoint/2010/main" val="4041045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b="0" i="0" u="none" strike="noStrike" kern="1200" baseline="0" dirty="0" smtClean="0">
                <a:solidFill>
                  <a:schemeClr val="tx1"/>
                </a:solidFill>
                <a:latin typeface="+mn-lt"/>
                <a:ea typeface="+mn-ea"/>
                <a:cs typeface="+mn-cs"/>
              </a:rPr>
              <a:t>38. Vicino M, Parazzini F, Cipriani S, Frontino G. Endometriosis in</a:t>
            </a:r>
          </a:p>
          <a:p>
            <a:r>
              <a:rPr lang="en-US" sz="1200" b="0" i="0" u="none" strike="noStrike" kern="1200" baseline="0" dirty="0" smtClean="0">
                <a:solidFill>
                  <a:schemeClr val="tx1"/>
                </a:solidFill>
                <a:latin typeface="+mn-lt"/>
                <a:ea typeface="+mn-ea"/>
                <a:cs typeface="+mn-cs"/>
              </a:rPr>
              <a:t>young women: the experience of GISE. J </a:t>
            </a:r>
            <a:r>
              <a:rPr lang="en-US" sz="1200" b="0" i="0" u="none" strike="noStrike" kern="1200" baseline="0" dirty="0" err="1" smtClean="0">
                <a:solidFill>
                  <a:schemeClr val="tx1"/>
                </a:solidFill>
                <a:latin typeface="+mn-lt"/>
                <a:ea typeface="+mn-ea"/>
                <a:cs typeface="+mn-cs"/>
              </a:rPr>
              <a:t>Pediatr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Adolesc</a:t>
            </a:r>
            <a:r>
              <a:rPr lang="en-US" sz="1200" b="0" i="0" u="none" strike="noStrike" kern="1200" baseline="0" dirty="0" smtClean="0">
                <a:solidFill>
                  <a:schemeClr val="tx1"/>
                </a:solidFill>
                <a:latin typeface="+mn-lt"/>
                <a:ea typeface="+mn-ea"/>
                <a:cs typeface="+mn-cs"/>
              </a:rPr>
              <a:t> Gynecol.</a:t>
            </a:r>
          </a:p>
          <a:p>
            <a:r>
              <a:rPr lang="tr-TR" sz="1200" b="0" i="0" u="none" strike="noStrike" kern="1200" baseline="0" dirty="0" smtClean="0">
                <a:solidFill>
                  <a:schemeClr val="tx1"/>
                </a:solidFill>
                <a:latin typeface="+mn-lt"/>
                <a:ea typeface="+mn-ea"/>
                <a:cs typeface="+mn-cs"/>
              </a:rPr>
              <a:t>2010;23(4):223-225.</a:t>
            </a:r>
          </a:p>
          <a:p>
            <a:r>
              <a:rPr lang="nl-NL" sz="1200" b="0" i="0" u="none" strike="noStrike" kern="1200" baseline="0" dirty="0" smtClean="0">
                <a:solidFill>
                  <a:schemeClr val="tx1"/>
                </a:solidFill>
                <a:latin typeface="+mn-lt"/>
                <a:ea typeface="+mn-ea"/>
                <a:cs typeface="+mn-cs"/>
              </a:rPr>
              <a:t>39. Yang Y, Wang Y, Yang J, Wang S, Lang J. Adolescent endometriosis</a:t>
            </a:r>
          </a:p>
          <a:p>
            <a:r>
              <a:rPr lang="en-US" sz="1200" b="0" i="0" u="none" strike="noStrike" kern="1200" baseline="0" dirty="0" smtClean="0">
                <a:solidFill>
                  <a:schemeClr val="tx1"/>
                </a:solidFill>
                <a:latin typeface="+mn-lt"/>
                <a:ea typeface="+mn-ea"/>
                <a:cs typeface="+mn-cs"/>
              </a:rPr>
              <a:t>in China: a retrospective analysis of 63 cases. J </a:t>
            </a:r>
            <a:r>
              <a:rPr lang="en-US" sz="1200" b="0" i="0" u="none" strike="noStrike" kern="1200" baseline="0" dirty="0" err="1" smtClean="0">
                <a:solidFill>
                  <a:schemeClr val="tx1"/>
                </a:solidFill>
                <a:latin typeface="+mn-lt"/>
                <a:ea typeface="+mn-ea"/>
                <a:cs typeface="+mn-cs"/>
              </a:rPr>
              <a:t>Pediatr</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Adolesc Gynecol. 2012;25(5):295-299.</a:t>
            </a:r>
          </a:p>
          <a:p>
            <a:r>
              <a:rPr lang="en-US" sz="1200" b="0" i="0" u="none" strike="noStrike" kern="1200" baseline="0" dirty="0" smtClean="0">
                <a:solidFill>
                  <a:schemeClr val="tx1"/>
                </a:solidFill>
                <a:latin typeface="+mn-lt"/>
                <a:ea typeface="+mn-ea"/>
                <a:cs typeface="+mn-cs"/>
              </a:rPr>
              <a:t>40. Lee DY, Kim HJ, Yoon BK, Choi D. Clinical characteristics of</a:t>
            </a:r>
          </a:p>
          <a:p>
            <a:r>
              <a:rPr lang="tr-TR" sz="1200" b="0" i="0" u="none" strike="noStrike" kern="1200" baseline="0" dirty="0" smtClean="0">
                <a:solidFill>
                  <a:schemeClr val="tx1"/>
                </a:solidFill>
                <a:latin typeface="+mn-lt"/>
                <a:ea typeface="+mn-ea"/>
                <a:cs typeface="+mn-cs"/>
              </a:rPr>
              <a:t>adolescent endometrioma. J Pediatr Adolesc Gynecol. 2013;</a:t>
            </a:r>
          </a:p>
          <a:p>
            <a:r>
              <a:rPr lang="tr-TR" sz="1200" b="0" i="0" u="none" strike="noStrike" kern="1200" baseline="0" dirty="0" smtClean="0">
                <a:solidFill>
                  <a:schemeClr val="tx1"/>
                </a:solidFill>
                <a:latin typeface="+mn-lt"/>
                <a:ea typeface="+mn-ea"/>
                <a:cs typeface="+mn-cs"/>
              </a:rPr>
              <a:t>26(2):117-119.</a:t>
            </a:r>
          </a:p>
          <a:p>
            <a:r>
              <a:rPr lang="tr-TR" sz="1200" b="0" i="0" u="none" strike="noStrike" kern="1200" baseline="0" dirty="0" smtClean="0">
                <a:solidFill>
                  <a:schemeClr val="tx1"/>
                </a:solidFill>
                <a:latin typeface="+mn-lt"/>
                <a:ea typeface="+mn-ea"/>
                <a:cs typeface="+mn-cs"/>
              </a:rPr>
              <a:t>41. Smorgick N, As-Sanie S, Marsh CA, Smith YR, Quint EH.</a:t>
            </a:r>
          </a:p>
          <a:p>
            <a:r>
              <a:rPr lang="en-US" sz="1200" b="0" i="0" u="none" strike="noStrike" kern="1200" baseline="0" dirty="0" smtClean="0">
                <a:solidFill>
                  <a:schemeClr val="tx1"/>
                </a:solidFill>
                <a:latin typeface="+mn-lt"/>
                <a:ea typeface="+mn-ea"/>
                <a:cs typeface="+mn-cs"/>
              </a:rPr>
              <a:t>Advanced stage endometriosis in adolescents and young women.</a:t>
            </a:r>
          </a:p>
          <a:p>
            <a:r>
              <a:rPr lang="tr-TR" sz="1200" b="0" i="0" u="none" strike="noStrike" kern="1200" baseline="0" dirty="0" smtClean="0">
                <a:solidFill>
                  <a:schemeClr val="tx1"/>
                </a:solidFill>
                <a:latin typeface="+mn-lt"/>
                <a:ea typeface="+mn-ea"/>
                <a:cs typeface="+mn-cs"/>
              </a:rPr>
              <a:t>J Pediatr Adolesc Gynecol. 2014;27(6):320-323.</a:t>
            </a:r>
          </a:p>
          <a:p>
            <a:r>
              <a:rPr lang="tr-TR" sz="1200" b="0" i="0" u="none" strike="noStrike" kern="1200" baseline="0" dirty="0" smtClean="0">
                <a:solidFill>
                  <a:schemeClr val="tx1"/>
                </a:solidFill>
                <a:latin typeface="+mn-lt"/>
                <a:ea typeface="+mn-ea"/>
                <a:cs typeface="+mn-cs"/>
              </a:rPr>
              <a:t>42. Audebert A, Lecointre L, Afors K, Koch A, Wattiez A, Akladios</a:t>
            </a:r>
          </a:p>
          <a:p>
            <a:r>
              <a:rPr lang="en-US" sz="1200" b="0" i="0" u="none" strike="noStrike" kern="1200" baseline="0" dirty="0" smtClean="0">
                <a:solidFill>
                  <a:schemeClr val="tx1"/>
                </a:solidFill>
                <a:latin typeface="+mn-lt"/>
                <a:ea typeface="+mn-ea"/>
                <a:cs typeface="+mn-cs"/>
              </a:rPr>
              <a:t>C. Adolescent Endometriosis: Report of a Series of 55 Cases With</a:t>
            </a:r>
          </a:p>
          <a:p>
            <a:r>
              <a:rPr lang="en-US" sz="1200" b="0" i="0" u="none" strike="noStrike" kern="1200" baseline="0" dirty="0" smtClean="0">
                <a:solidFill>
                  <a:schemeClr val="tx1"/>
                </a:solidFill>
                <a:latin typeface="+mn-lt"/>
                <a:ea typeface="+mn-ea"/>
                <a:cs typeface="+mn-cs"/>
              </a:rPr>
              <a:t>a Focus on Clinical Presentation and Long-Term Issues. J Minim</a:t>
            </a:r>
          </a:p>
          <a:p>
            <a:r>
              <a:rPr lang="tr-TR" sz="1200" b="0" i="0" u="none" strike="noStrike" kern="1200" baseline="0" dirty="0" smtClean="0">
                <a:solidFill>
                  <a:schemeClr val="tx1"/>
                </a:solidFill>
                <a:latin typeface="+mn-lt"/>
                <a:ea typeface="+mn-ea"/>
                <a:cs typeface="+mn-cs"/>
              </a:rPr>
              <a:t>Invasive Gynecol. 2015;22(5):834-840.</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32</a:t>
            </a:fld>
            <a:endParaRPr lang="tr-TR"/>
          </a:p>
        </p:txBody>
      </p:sp>
    </p:spTree>
    <p:extLst>
      <p:ext uri="{BB962C8B-B14F-4D97-AF65-F5344CB8AC3E}">
        <p14:creationId xmlns:p14="http://schemas.microsoft.com/office/powerpoint/2010/main" val="2068904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Times New Roman" pitchFamily="18" charset="0"/>
              </a:defRPr>
            </a:lvl1pPr>
            <a:lvl2pPr marL="742950" indent="-285750" eaLnBrk="0" hangingPunct="0">
              <a:defRPr sz="2000" b="1">
                <a:solidFill>
                  <a:schemeClr val="tx1"/>
                </a:solidFill>
                <a:latin typeface="Times New Roman" pitchFamily="18" charset="0"/>
              </a:defRPr>
            </a:lvl2pPr>
            <a:lvl3pPr marL="1143000" indent="-228600" eaLnBrk="0" hangingPunct="0">
              <a:defRPr sz="2000" b="1">
                <a:solidFill>
                  <a:schemeClr val="tx1"/>
                </a:solidFill>
                <a:latin typeface="Times New Roman" pitchFamily="18" charset="0"/>
              </a:defRPr>
            </a:lvl3pPr>
            <a:lvl4pPr marL="1600200" indent="-228600" eaLnBrk="0" hangingPunct="0">
              <a:defRPr sz="2000" b="1">
                <a:solidFill>
                  <a:schemeClr val="tx1"/>
                </a:solidFill>
                <a:latin typeface="Times New Roman" pitchFamily="18" charset="0"/>
              </a:defRPr>
            </a:lvl4pPr>
            <a:lvl5pPr marL="2057400" indent="-228600" eaLnBrk="0" hangingPunct="0">
              <a:defRPr sz="2000" b="1">
                <a:solidFill>
                  <a:schemeClr val="tx1"/>
                </a:solidFill>
                <a:latin typeface="Times New Roman" pitchFamily="18" charset="0"/>
              </a:defRPr>
            </a:lvl5pPr>
            <a:lvl6pPr marL="2514600" indent="-228600" eaLnBrk="0" fontAlgn="base" hangingPunct="0">
              <a:spcBef>
                <a:spcPct val="0"/>
              </a:spcBef>
              <a:spcAft>
                <a:spcPct val="0"/>
              </a:spcAft>
              <a:defRPr sz="2000" b="1">
                <a:solidFill>
                  <a:schemeClr val="tx1"/>
                </a:solidFill>
                <a:latin typeface="Times New Roman" pitchFamily="18" charset="0"/>
              </a:defRPr>
            </a:lvl6pPr>
            <a:lvl7pPr marL="2971800" indent="-228600" eaLnBrk="0" fontAlgn="base" hangingPunct="0">
              <a:spcBef>
                <a:spcPct val="0"/>
              </a:spcBef>
              <a:spcAft>
                <a:spcPct val="0"/>
              </a:spcAft>
              <a:defRPr sz="2000" b="1">
                <a:solidFill>
                  <a:schemeClr val="tx1"/>
                </a:solidFill>
                <a:latin typeface="Times New Roman" pitchFamily="18" charset="0"/>
              </a:defRPr>
            </a:lvl7pPr>
            <a:lvl8pPr marL="3429000" indent="-228600" eaLnBrk="0" fontAlgn="base" hangingPunct="0">
              <a:spcBef>
                <a:spcPct val="0"/>
              </a:spcBef>
              <a:spcAft>
                <a:spcPct val="0"/>
              </a:spcAft>
              <a:defRPr sz="2000" b="1">
                <a:solidFill>
                  <a:schemeClr val="tx1"/>
                </a:solidFill>
                <a:latin typeface="Times New Roman" pitchFamily="18" charset="0"/>
              </a:defRPr>
            </a:lvl8pPr>
            <a:lvl9pPr marL="3886200" indent="-228600" eaLnBrk="0" fontAlgn="base" hangingPunct="0">
              <a:spcBef>
                <a:spcPct val="0"/>
              </a:spcBef>
              <a:spcAft>
                <a:spcPct val="0"/>
              </a:spcAft>
              <a:defRPr sz="2000" b="1">
                <a:solidFill>
                  <a:schemeClr val="tx1"/>
                </a:solidFill>
                <a:latin typeface="Times New Roman" pitchFamily="18" charset="0"/>
              </a:defRPr>
            </a:lvl9pPr>
          </a:lstStyle>
          <a:p>
            <a:pPr eaLnBrk="1" hangingPunct="1">
              <a:defRPr/>
            </a:pPr>
            <a:fld id="{27BA2D02-B71F-4865-879F-20989D892EEF}" type="slidenum">
              <a:rPr lang="en-US" sz="1200" b="0" smtClean="0"/>
              <a:pPr eaLnBrk="1" hangingPunct="1">
                <a:defRPr/>
              </a:pPr>
              <a:t>35</a:t>
            </a:fld>
            <a:endParaRPr lang="en-US" sz="1200" b="0" smtClean="0"/>
          </a:p>
        </p:txBody>
      </p:sp>
      <p:sp>
        <p:nvSpPr>
          <p:cNvPr id="9933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99332"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en-US" altLang="tr-T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36</a:t>
            </a:fld>
            <a:endParaRPr lang="en-US"/>
          </a:p>
        </p:txBody>
      </p:sp>
    </p:spTree>
    <p:extLst>
      <p:ext uri="{BB962C8B-B14F-4D97-AF65-F5344CB8AC3E}">
        <p14:creationId xmlns:p14="http://schemas.microsoft.com/office/powerpoint/2010/main" val="429599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Study Objective: To study the safety and efficacy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in adolescents with suspected endometriosis.</a:t>
            </a:r>
          </a:p>
          <a:p>
            <a:r>
              <a:rPr lang="en-US" sz="1200" b="0" i="0" u="none" strike="noStrike" kern="1200" baseline="0" dirty="0" smtClean="0">
                <a:solidFill>
                  <a:schemeClr val="tx1"/>
                </a:solidFill>
                <a:latin typeface="+mn-lt"/>
                <a:ea typeface="+mn-ea"/>
                <a:cs typeface="+mn-cs"/>
              </a:rPr>
              <a:t>Design: A 52-week, open-label, single-arm study.</a:t>
            </a:r>
          </a:p>
          <a:p>
            <a:r>
              <a:rPr lang="en-US" sz="1200" b="0" i="0" u="none" strike="noStrike" kern="1200" baseline="0" dirty="0" smtClean="0">
                <a:solidFill>
                  <a:schemeClr val="tx1"/>
                </a:solidFill>
                <a:latin typeface="+mn-lt"/>
                <a:ea typeface="+mn-ea"/>
                <a:cs typeface="+mn-cs"/>
              </a:rPr>
              <a:t>Setting: In 21 study centers, in 6 European countries.</a:t>
            </a:r>
          </a:p>
          <a:p>
            <a:r>
              <a:rPr lang="en-US" sz="1200" b="0" i="0" u="none" strike="noStrike" kern="1200" baseline="0" dirty="0" smtClean="0">
                <a:solidFill>
                  <a:schemeClr val="tx1"/>
                </a:solidFill>
                <a:latin typeface="+mn-lt"/>
                <a:ea typeface="+mn-ea"/>
                <a:cs typeface="+mn-cs"/>
              </a:rPr>
              <a:t>Participants: Adolescents aged 12 to younger than 18 years with clinically suspected or laparoscopically confirmed endometriosis.</a:t>
            </a:r>
          </a:p>
          <a:p>
            <a:r>
              <a:rPr lang="en-US" sz="1200" b="0" i="0" u="none" strike="noStrike" kern="1200" baseline="0" dirty="0" smtClean="0">
                <a:solidFill>
                  <a:schemeClr val="tx1"/>
                </a:solidFill>
                <a:latin typeface="+mn-lt"/>
                <a:ea typeface="+mn-ea"/>
                <a:cs typeface="+mn-cs"/>
              </a:rPr>
              <a:t>Interventions: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once daily.</a:t>
            </a:r>
          </a:p>
          <a:p>
            <a:r>
              <a:rPr lang="en-US" sz="1200" b="0" i="0" u="none" strike="noStrike" kern="1200" baseline="0" dirty="0" smtClean="0">
                <a:solidFill>
                  <a:schemeClr val="tx1"/>
                </a:solidFill>
                <a:latin typeface="+mn-lt"/>
                <a:ea typeface="+mn-ea"/>
                <a:cs typeface="+mn-cs"/>
              </a:rPr>
              <a:t>Main Outcome Measures: The primary end point was relative change in lumbar spine (L2-L4) bone mineral density (BMD) measured using</a:t>
            </a:r>
          </a:p>
          <a:p>
            <a:r>
              <a:rPr lang="en-US" sz="1200" b="0" i="0" u="none" strike="noStrike" kern="1200" baseline="0" dirty="0" smtClean="0">
                <a:solidFill>
                  <a:schemeClr val="tx1"/>
                </a:solidFill>
                <a:latin typeface="+mn-lt"/>
                <a:ea typeface="+mn-ea"/>
                <a:cs typeface="+mn-cs"/>
              </a:rPr>
              <a:t>dual-energy x-ray absorptiometry. A key secondary end point was change in endometriosis-associated pain assessed using a visual</a:t>
            </a:r>
          </a:p>
          <a:p>
            <a:r>
              <a:rPr lang="tr-TR" sz="1200" b="0" i="0" u="none" strike="noStrike" kern="1200" baseline="0" dirty="0" smtClean="0">
                <a:solidFill>
                  <a:schemeClr val="tx1"/>
                </a:solidFill>
                <a:latin typeface="+mn-lt"/>
                <a:ea typeface="+mn-ea"/>
                <a:cs typeface="+mn-cs"/>
              </a:rPr>
              <a:t>analogue scale.</a:t>
            </a:r>
          </a:p>
          <a:p>
            <a:r>
              <a:rPr lang="en-US" sz="1200" b="0" i="0" u="none" strike="noStrike" kern="1200" baseline="0" dirty="0" smtClean="0">
                <a:solidFill>
                  <a:schemeClr val="tx1"/>
                </a:solidFill>
                <a:latin typeface="+mn-lt"/>
                <a:ea typeface="+mn-ea"/>
                <a:cs typeface="+mn-cs"/>
              </a:rPr>
              <a:t>Results: Of 120 patients screened, 111 comprised the full-analysis set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patients who took $1 dose of study drug and had $1 posttreatment</a:t>
            </a:r>
          </a:p>
          <a:p>
            <a:r>
              <a:rPr lang="en-US" sz="1200" b="0" i="0" u="none" strike="noStrike" kern="1200" baseline="0" dirty="0" smtClean="0">
                <a:solidFill>
                  <a:schemeClr val="tx1"/>
                </a:solidFill>
                <a:latin typeface="+mn-lt"/>
                <a:ea typeface="+mn-ea"/>
                <a:cs typeface="+mn-cs"/>
              </a:rPr>
              <a:t>observation) and 97 (87.4%) completed the study. Mean lumbar BMD at baseline was 1.1046 (SD, 0.1550) g/cm2. At the end</a:t>
            </a:r>
          </a:p>
          <a:p>
            <a:r>
              <a:rPr lang="en-US" sz="1200" b="0" i="0" u="none" strike="noStrike" kern="1200" baseline="0" dirty="0" smtClean="0">
                <a:solidFill>
                  <a:schemeClr val="tx1"/>
                </a:solidFill>
                <a:latin typeface="+mn-lt"/>
                <a:ea typeface="+mn-ea"/>
                <a:cs typeface="+mn-cs"/>
              </a:rPr>
              <a:t>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(EOT; defined as at 52 weeks or premature study discontinuation), mean relative change in BMD from baseline was</a:t>
            </a:r>
          </a:p>
          <a:p>
            <a:r>
              <a:rPr lang="en-US" sz="1200" b="0" i="0" u="none" strike="noStrike" kern="1200" baseline="0" dirty="0" smtClean="0">
                <a:solidFill>
                  <a:schemeClr val="tx1"/>
                </a:solidFill>
                <a:latin typeface="+mn-lt"/>
                <a:ea typeface="+mn-ea"/>
                <a:cs typeface="+mn-cs"/>
              </a:rPr>
              <a:t>1.2% (SD, 2.3%; n 5 103). Follow-up measurement 6 months after EOT in the subgroup with decreased BMD at EOT (n 5 60) showed</a:t>
            </a:r>
          </a:p>
          <a:p>
            <a:r>
              <a:rPr lang="en-US" sz="1200" b="0" i="0" u="none" strike="noStrike" kern="1200" baseline="0" dirty="0" smtClean="0">
                <a:solidFill>
                  <a:schemeClr val="tx1"/>
                </a:solidFill>
                <a:latin typeface="+mn-lt"/>
                <a:ea typeface="+mn-ea"/>
                <a:cs typeface="+mn-cs"/>
              </a:rPr>
              <a:t>partial recovery in lumbar BMD (mean change from baseline: 2.3% at EOT, 0.6% 6 months after EOT). Mean endometriosis-associated</a:t>
            </a:r>
          </a:p>
          <a:p>
            <a:r>
              <a:rPr lang="en-US" sz="1200" b="0" i="0" u="none" strike="noStrike" kern="1200" baseline="0" dirty="0" smtClean="0">
                <a:solidFill>
                  <a:schemeClr val="tx1"/>
                </a:solidFill>
                <a:latin typeface="+mn-lt"/>
                <a:ea typeface="+mn-ea"/>
                <a:cs typeface="+mn-cs"/>
              </a:rPr>
              <a:t>pain score was 64.3 (SD, 19.1) mm at baseline and decreased to 9.0 (SD, 13.9) mm by week 48.</a:t>
            </a:r>
          </a:p>
          <a:p>
            <a:r>
              <a:rPr lang="en-US" sz="1200" b="0" i="0" u="none" strike="noStrike" kern="1200" baseline="0" dirty="0" smtClean="0">
                <a:solidFill>
                  <a:schemeClr val="tx1"/>
                </a:solidFill>
                <a:latin typeface="+mn-lt"/>
                <a:ea typeface="+mn-ea"/>
                <a:cs typeface="+mn-cs"/>
              </a:rPr>
              <a:t>Conclusion: In adolescents with suspected endometriosis,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for 52 weeks was associated with a decrease in lumbar BMD,</a:t>
            </a:r>
          </a:p>
          <a:p>
            <a:r>
              <a:rPr lang="en-US" sz="1200" b="0" i="0" u="none" strike="noStrike" kern="1200" baseline="0" dirty="0" smtClean="0">
                <a:solidFill>
                  <a:schemeClr val="tx1"/>
                </a:solidFill>
                <a:latin typeface="+mn-lt"/>
                <a:ea typeface="+mn-ea"/>
                <a:cs typeface="+mn-cs"/>
              </a:rPr>
              <a:t>followed by partial recovery after treatment discontinuation. Endometriosis-associated pain was substantially reduced during treatment.</a:t>
            </a:r>
          </a:p>
          <a:p>
            <a:r>
              <a:rPr lang="en-US" sz="1200" b="0" i="0" u="none" strike="noStrike" kern="1200" baseline="0" dirty="0" smtClean="0">
                <a:solidFill>
                  <a:schemeClr val="tx1"/>
                </a:solidFill>
                <a:latin typeface="+mn-lt"/>
                <a:ea typeface="+mn-ea"/>
                <a:cs typeface="+mn-cs"/>
              </a:rPr>
              <a:t>Because bone accretion is critical during adolescence, results of the </a:t>
            </a:r>
            <a:r>
              <a:rPr lang="en-US" sz="1200" b="0" i="0" u="none" strike="noStrike" kern="1200" baseline="0" dirty="0" err="1" smtClean="0">
                <a:solidFill>
                  <a:schemeClr val="tx1"/>
                </a:solidFill>
                <a:latin typeface="+mn-lt"/>
                <a:ea typeface="+mn-ea"/>
                <a:cs typeface="+mn-cs"/>
              </a:rPr>
              <a:t>VISanne</a:t>
            </a:r>
            <a:r>
              <a:rPr lang="en-US" sz="1200" b="0" i="0" u="none" strike="noStrike" kern="1200" baseline="0" dirty="0" smtClean="0">
                <a:solidFill>
                  <a:schemeClr val="tx1"/>
                </a:solidFill>
                <a:latin typeface="+mn-lt"/>
                <a:ea typeface="+mn-ea"/>
                <a:cs typeface="+mn-cs"/>
              </a:rPr>
              <a:t> study to assess safety in </a:t>
            </a:r>
            <a:r>
              <a:rPr lang="en-US" sz="1200" b="0" i="0" u="none" strike="noStrike" kern="1200" baseline="0" dirty="0" err="1" smtClean="0">
                <a:solidFill>
                  <a:schemeClr val="tx1"/>
                </a:solidFill>
                <a:latin typeface="+mn-lt"/>
                <a:ea typeface="+mn-ea"/>
                <a:cs typeface="+mn-cs"/>
              </a:rPr>
              <a:t>ADOlescents</a:t>
            </a:r>
            <a:r>
              <a:rPr lang="en-US" sz="1200" b="0" i="0" u="none" strike="noStrike" kern="1200" baseline="0" dirty="0" smtClean="0">
                <a:solidFill>
                  <a:schemeClr val="tx1"/>
                </a:solidFill>
                <a:latin typeface="+mn-lt"/>
                <a:ea typeface="+mn-ea"/>
                <a:cs typeface="+mn-cs"/>
              </a:rPr>
              <a:t> (VISADO) study</a:t>
            </a:r>
          </a:p>
          <a:p>
            <a:r>
              <a:rPr lang="en-US" sz="1200" b="0" i="0" u="none" strike="noStrike" kern="1200" baseline="0" dirty="0" smtClean="0">
                <a:solidFill>
                  <a:schemeClr val="tx1"/>
                </a:solidFill>
                <a:latin typeface="+mn-lt"/>
                <a:ea typeface="+mn-ea"/>
                <a:cs typeface="+mn-cs"/>
              </a:rPr>
              <a:t>highlights the need for tailored treatment in this population, taking into account the expected efficacy on endometriosis-associated pain</a:t>
            </a:r>
          </a:p>
          <a:p>
            <a:r>
              <a:rPr lang="en-US" sz="1200" b="0" i="0" u="none" strike="noStrike" kern="1200" baseline="0" dirty="0" smtClean="0">
                <a:solidFill>
                  <a:schemeClr val="tx1"/>
                </a:solidFill>
                <a:latin typeface="+mn-lt"/>
                <a:ea typeface="+mn-ea"/>
                <a:cs typeface="+mn-cs"/>
              </a:rPr>
              <a:t>and an individual's risk factors for osteoporosis.</a:t>
            </a:r>
          </a:p>
          <a:p>
            <a:r>
              <a:rPr lang="en-US" sz="1200" b="0" i="0" u="none" strike="noStrike" kern="1200" baseline="0" dirty="0" smtClean="0">
                <a:solidFill>
                  <a:schemeClr val="tx1"/>
                </a:solidFill>
                <a:latin typeface="+mn-lt"/>
                <a:ea typeface="+mn-ea"/>
                <a:cs typeface="+mn-cs"/>
              </a:rPr>
              <a:t>Key Words: Adolescent, Bone mineral density,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Endometriosis, Pelvic pain</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40</a:t>
            </a:fld>
            <a:endParaRPr lang="tr-TR"/>
          </a:p>
        </p:txBody>
      </p:sp>
    </p:spTree>
    <p:extLst>
      <p:ext uri="{BB962C8B-B14F-4D97-AF65-F5344CB8AC3E}">
        <p14:creationId xmlns:p14="http://schemas.microsoft.com/office/powerpoint/2010/main" val="2074902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dirty="0" err="1" smtClean="0">
                <a:latin typeface="Arial" pitchFamily="34" charset="0"/>
                <a:cs typeface="Arial" pitchFamily="34" charset="0"/>
              </a:rPr>
              <a:t>even</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when</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performed</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by</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the</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most</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experienced</a:t>
            </a:r>
            <a:r>
              <a:rPr lang="tr-TR" sz="1200" dirty="0" smtClean="0">
                <a:latin typeface="Arial" pitchFamily="34" charset="0"/>
                <a:cs typeface="Arial" pitchFamily="34" charset="0"/>
              </a:rPr>
              <a:t> </a:t>
            </a:r>
            <a:r>
              <a:rPr lang="tr-TR" sz="1200" dirty="0" err="1" smtClean="0">
                <a:latin typeface="Arial" pitchFamily="34" charset="0"/>
                <a:cs typeface="Arial" pitchFamily="34" charset="0"/>
              </a:rPr>
              <a:t>laparoscopists</a:t>
            </a:r>
            <a:endParaRPr lang="tr-TR" dirty="0"/>
          </a:p>
        </p:txBody>
      </p:sp>
      <p:sp>
        <p:nvSpPr>
          <p:cNvPr id="4" name="3 Slayt Numarası Yer Tutucusu"/>
          <p:cNvSpPr>
            <a:spLocks noGrp="1"/>
          </p:cNvSpPr>
          <p:nvPr>
            <p:ph type="sldNum" sz="quarter" idx="10"/>
          </p:nvPr>
        </p:nvSpPr>
        <p:spPr/>
        <p:txBody>
          <a:bodyPr/>
          <a:lstStyle/>
          <a:p>
            <a:fld id="{69C4752F-443B-4B3F-A3B3-AC12C9883DE7}" type="slidenum">
              <a:rPr lang="tr-TR" smtClean="0"/>
              <a:pPr/>
              <a:t>44</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dirty="0" smtClean="0"/>
              <a:t>OBJECTIVE: </a:t>
            </a:r>
          </a:p>
          <a:p>
            <a:r>
              <a:rPr lang="en-US" dirty="0" smtClean="0"/>
              <a:t>To evaluate rate and determinants of long-term recurrence of endometriosis in a population of young women.</a:t>
            </a:r>
          </a:p>
          <a:p>
            <a:r>
              <a:rPr lang="en-US" b="1" dirty="0" smtClean="0"/>
              <a:t>DESIGN: </a:t>
            </a:r>
          </a:p>
          <a:p>
            <a:r>
              <a:rPr lang="en-US" dirty="0" smtClean="0"/>
              <a:t>Retrospective cohort study.</a:t>
            </a:r>
          </a:p>
          <a:p>
            <a:r>
              <a:rPr lang="en-US" b="1" dirty="0" smtClean="0"/>
              <a:t>SETTING: </a:t>
            </a:r>
          </a:p>
          <a:p>
            <a:r>
              <a:rPr lang="en-US" dirty="0" smtClean="0"/>
              <a:t>University tertiary care referral center for women with benign gynecologic diseases.</a:t>
            </a:r>
          </a:p>
          <a:p>
            <a:r>
              <a:rPr lang="en-US" b="1" dirty="0" smtClean="0"/>
              <a:t>PARTICIPANTS: </a:t>
            </a:r>
          </a:p>
          <a:p>
            <a:r>
              <a:rPr lang="en-US" dirty="0" smtClean="0"/>
              <a:t>Young women undergoing first-line conservative surgery for endometriosis were eligible for the study. Data on age at surgery, disease stage, anatomical characteristics of </a:t>
            </a:r>
            <a:r>
              <a:rPr lang="en-US" dirty="0" err="1" smtClean="0"/>
              <a:t>endometriotic</a:t>
            </a:r>
            <a:r>
              <a:rPr lang="en-US" dirty="0" smtClean="0"/>
              <a:t> lesions, and endometriosis-related symptoms were collected. After diagnosis, patients were treated according to the standard care of the center. The protocol required all women to be followed up 1 month after surgery, and every 6 months afterward, with an interview to investigate persistence of symptoms, a clinical examination, and an ultrasound pelvic assessment.</a:t>
            </a:r>
          </a:p>
          <a:p>
            <a:r>
              <a:rPr lang="en-US" b="1" dirty="0" smtClean="0"/>
              <a:t>RESULTS: </a:t>
            </a:r>
          </a:p>
          <a:p>
            <a:r>
              <a:rPr lang="en-US" dirty="0" smtClean="0"/>
              <a:t>Fifty-seven women aged ≤ 21 (mean age at diagnosis ± SD: 19.0 ± 1.1 years) entered the study. During a 5-year follow-up, 32 (56%, 95% confidence interval [CI]: 43%-68%) recurrences of endometriosis were diagnosed. A second laparoscopy to treat the recurrence was performed in 11 (34%) cases and confirmed the presence of the disease in all of them. In the remaining 21 (66%) cases, the recurrence was based on the reappearance of the symptoms or clinical or sonographic findings. The recurrence rate increased constantly with time from first surgery. No association emerged between recurrence rate and endometriosis-related symptoms, site/stage of the disease, type of surgery, and post-surgical medical treatment.</a:t>
            </a:r>
          </a:p>
          <a:p>
            <a:r>
              <a:rPr lang="en-US" b="1" dirty="0" smtClean="0"/>
              <a:t>CONCLUSIONS: </a:t>
            </a:r>
          </a:p>
          <a:p>
            <a:r>
              <a:rPr lang="en-US" dirty="0" smtClean="0"/>
              <a:t>The recurrence rate of endometriosis in young women appears higher than in older women. Since no determinants for recurrence have been detected among the factors examined, a profile of women at increased risk cannot be drawn.</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47</a:t>
            </a:fld>
            <a:endParaRPr lang="tr-TR"/>
          </a:p>
        </p:txBody>
      </p:sp>
    </p:spTree>
    <p:extLst>
      <p:ext uri="{BB962C8B-B14F-4D97-AF65-F5344CB8AC3E}">
        <p14:creationId xmlns:p14="http://schemas.microsoft.com/office/powerpoint/2010/main" val="4007225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Study Objective: To evaluate the cumulative recurrence rate of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after a laparoscopic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cyst enucleation in</a:t>
            </a:r>
          </a:p>
          <a:p>
            <a:r>
              <a:rPr lang="en-US" sz="1200" b="0" i="0" u="none" strike="noStrike" kern="1200" baseline="0" dirty="0" smtClean="0">
                <a:solidFill>
                  <a:schemeClr val="tx1"/>
                </a:solidFill>
                <a:latin typeface="+mn-lt"/>
                <a:ea typeface="+mn-ea"/>
                <a:cs typeface="+mn-cs"/>
              </a:rPr>
              <a:t>adolescents and to find the factors associated with recurrence.</a:t>
            </a:r>
          </a:p>
          <a:p>
            <a:r>
              <a:rPr lang="en-US" sz="1200" b="0" i="0" u="none" strike="noStrike" kern="1200" baseline="0" dirty="0" smtClean="0">
                <a:solidFill>
                  <a:schemeClr val="tx1"/>
                </a:solidFill>
                <a:latin typeface="+mn-lt"/>
                <a:ea typeface="+mn-ea"/>
                <a:cs typeface="+mn-cs"/>
              </a:rPr>
              <a:t>Design: A multicenter retrospective cohort study.</a:t>
            </a:r>
          </a:p>
          <a:p>
            <a:r>
              <a:rPr lang="tr-TR" sz="1200" b="0" i="0" u="none" strike="noStrike" kern="1200" baseline="0" dirty="0" smtClean="0">
                <a:solidFill>
                  <a:schemeClr val="tx1"/>
                </a:solidFill>
                <a:latin typeface="+mn-lt"/>
                <a:ea typeface="+mn-ea"/>
                <a:cs typeface="+mn-cs"/>
              </a:rPr>
              <a:t>Setting: Three university hospitals.</a:t>
            </a:r>
          </a:p>
          <a:p>
            <a:r>
              <a:rPr lang="en-US" sz="1200" b="0" i="0" u="none" strike="noStrike" kern="1200" baseline="0" dirty="0" smtClean="0">
                <a:solidFill>
                  <a:schemeClr val="tx1"/>
                </a:solidFill>
                <a:latin typeface="+mn-lt"/>
                <a:ea typeface="+mn-ea"/>
                <a:cs typeface="+mn-cs"/>
              </a:rPr>
              <a:t>Participants: One hundred five patients surgically treated with laparoscopic enucleation of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cysts younger than 20 years of</a:t>
            </a:r>
          </a:p>
          <a:p>
            <a:r>
              <a:rPr lang="tr-TR" sz="1200" b="0" i="0" u="none" strike="noStrike" kern="1200" baseline="0" dirty="0" smtClean="0">
                <a:solidFill>
                  <a:schemeClr val="tx1"/>
                </a:solidFill>
                <a:latin typeface="+mn-lt"/>
                <a:ea typeface="+mn-ea"/>
                <a:cs typeface="+mn-cs"/>
              </a:rPr>
              <a:t>age were selected.</a:t>
            </a:r>
          </a:p>
          <a:p>
            <a:r>
              <a:rPr lang="tr-TR" sz="1200" b="0" i="0" u="none" strike="noStrike" kern="1200" baseline="0" dirty="0" smtClean="0">
                <a:solidFill>
                  <a:schemeClr val="tx1"/>
                </a:solidFill>
                <a:latin typeface="+mn-lt"/>
                <a:ea typeface="+mn-ea"/>
                <a:cs typeface="+mn-cs"/>
              </a:rPr>
              <a:t>Interventions: None.</a:t>
            </a:r>
          </a:p>
          <a:p>
            <a:r>
              <a:rPr lang="en-US" sz="1200" b="0" i="0" u="none" strike="noStrike" kern="1200" baseline="0" dirty="0" smtClean="0">
                <a:solidFill>
                  <a:schemeClr val="tx1"/>
                </a:solidFill>
                <a:latin typeface="+mn-lt"/>
                <a:ea typeface="+mn-ea"/>
                <a:cs typeface="+mn-cs"/>
              </a:rPr>
              <a:t>Main Outcome Measures: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recurrence was considered when transvaginal or </a:t>
            </a:r>
            <a:r>
              <a:rPr lang="en-US" sz="1200" b="0" i="0" u="none" strike="noStrike" kern="1200" baseline="0" dirty="0" err="1" smtClean="0">
                <a:solidFill>
                  <a:schemeClr val="tx1"/>
                </a:solidFill>
                <a:latin typeface="+mn-lt"/>
                <a:ea typeface="+mn-ea"/>
                <a:cs typeface="+mn-cs"/>
              </a:rPr>
              <a:t>transrectal</a:t>
            </a:r>
            <a:r>
              <a:rPr lang="en-US" sz="1200" b="0" i="0" u="none" strike="noStrike" kern="1200" baseline="0" dirty="0" smtClean="0">
                <a:solidFill>
                  <a:schemeClr val="tx1"/>
                </a:solidFill>
                <a:latin typeface="+mn-lt"/>
                <a:ea typeface="+mn-ea"/>
                <a:cs typeface="+mn-cs"/>
              </a:rPr>
              <a:t> sonography indicated a cystic mass</a:t>
            </a:r>
          </a:p>
          <a:p>
            <a:r>
              <a:rPr lang="en-US" sz="1200" b="0" i="0" u="none" strike="noStrike" kern="1200" baseline="0" dirty="0" smtClean="0">
                <a:solidFill>
                  <a:schemeClr val="tx1"/>
                </a:solidFill>
                <a:latin typeface="+mn-lt"/>
                <a:ea typeface="+mn-ea"/>
                <a:cs typeface="+mn-cs"/>
              </a:rPr>
              <a:t>with a diameter of 20 mm or greater. Recurrence rate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and median time to recurrence were evaluated.</a:t>
            </a:r>
          </a:p>
          <a:p>
            <a:r>
              <a:rPr lang="en-US" sz="1200" b="0" i="0" u="none" strike="noStrike" kern="1200" baseline="0" dirty="0" smtClean="0">
                <a:solidFill>
                  <a:schemeClr val="tx1"/>
                </a:solidFill>
                <a:latin typeface="+mn-lt"/>
                <a:ea typeface="+mn-ea"/>
                <a:cs typeface="+mn-cs"/>
              </a:rPr>
              <a:t>Results: In total, 105 patients were followed for 47.3 (44.3) months (range, 3-161 months). Seventeen patients (16.2%) experienced</a:t>
            </a:r>
          </a:p>
          <a:p>
            <a:r>
              <a:rPr lang="en-US" sz="1200" b="0" i="0" u="none" strike="noStrike" kern="1200" baseline="0" dirty="0" smtClean="0">
                <a:solidFill>
                  <a:schemeClr val="tx1"/>
                </a:solidFill>
                <a:latin typeface="+mn-lt"/>
                <a:ea typeface="+mn-ea"/>
                <a:cs typeface="+mn-cs"/>
              </a:rPr>
              <a:t>recurrence after the first-line surgery and 8 patients (7%) underwent a second surgery. The median time to recurrence was 53.0 (8.5)</a:t>
            </a:r>
          </a:p>
          <a:p>
            <a:r>
              <a:rPr lang="en-US" sz="1200" b="0" i="0" u="none" strike="noStrike" kern="1200" baseline="0" dirty="0" smtClean="0">
                <a:solidFill>
                  <a:schemeClr val="tx1"/>
                </a:solidFill>
                <a:latin typeface="+mn-lt"/>
                <a:ea typeface="+mn-ea"/>
                <a:cs typeface="+mn-cs"/>
              </a:rPr>
              <a:t>months (range, 8-111 months). Using Kaplan-Meier method, the cumulative recurrence rates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per patient at 24, 36, 60,</a:t>
            </a:r>
          </a:p>
          <a:p>
            <a:r>
              <a:rPr lang="en-US" sz="1200" b="0" i="0" u="none" strike="noStrike" kern="1200" baseline="0" dirty="0" smtClean="0">
                <a:solidFill>
                  <a:schemeClr val="tx1"/>
                </a:solidFill>
                <a:latin typeface="+mn-lt"/>
                <a:ea typeface="+mn-ea"/>
                <a:cs typeface="+mn-cs"/>
              </a:rPr>
              <a:t>and 96 months after the first-line surgery were 6.4%, 10%, 19.9% and 30.9%, respectively. Surgical characteristics, such as the diameter of the</a:t>
            </a:r>
          </a:p>
          <a:p>
            <a:r>
              <a:rPr lang="en-US" sz="1200" b="0" i="0" u="none" strike="noStrike" kern="1200" baseline="0" dirty="0" smtClean="0">
                <a:solidFill>
                  <a:schemeClr val="tx1"/>
                </a:solidFill>
                <a:latin typeface="+mn-lt"/>
                <a:ea typeface="+mn-ea"/>
                <a:cs typeface="+mn-cs"/>
              </a:rPr>
              <a:t>cyst, revised American Society for Reproductive Medicine stage, unilateral or bilateral involvement, and coexistence of deep endometriosis</a:t>
            </a:r>
          </a:p>
          <a:p>
            <a:r>
              <a:rPr lang="en-US" sz="1200" b="0" i="0" u="none" strike="noStrike" kern="1200" baseline="0" dirty="0" smtClean="0">
                <a:solidFill>
                  <a:schemeClr val="tx1"/>
                </a:solidFill>
                <a:latin typeface="+mn-lt"/>
                <a:ea typeface="+mn-ea"/>
                <a:cs typeface="+mn-cs"/>
              </a:rPr>
              <a:t>were not associated with recurrence in this age group.</a:t>
            </a:r>
          </a:p>
          <a:p>
            <a:r>
              <a:rPr lang="en-US" sz="1200" b="0" i="0" u="none" strike="noStrike" kern="1200" baseline="0" dirty="0" smtClean="0">
                <a:solidFill>
                  <a:schemeClr val="tx1"/>
                </a:solidFill>
                <a:latin typeface="+mn-lt"/>
                <a:ea typeface="+mn-ea"/>
                <a:cs typeface="+mn-cs"/>
              </a:rPr>
              <a:t>Conclusion: Although the short-term recurrence rate in adolescents after first-line surgery is relatively low, the recurrence rate appears to</a:t>
            </a:r>
          </a:p>
          <a:p>
            <a:r>
              <a:rPr lang="en-US" sz="1200" b="0" i="0" u="none" strike="noStrike" kern="1200" baseline="0" dirty="0" smtClean="0">
                <a:solidFill>
                  <a:schemeClr val="tx1"/>
                </a:solidFill>
                <a:latin typeface="+mn-lt"/>
                <a:ea typeface="+mn-ea"/>
                <a:cs typeface="+mn-cs"/>
              </a:rPr>
              <a:t>be higher according to the follow-up duration. Long-term and continuous follow-up is needed for patients who have undergone surgical</a:t>
            </a:r>
          </a:p>
          <a:p>
            <a:r>
              <a:rPr lang="en-US" sz="1200" b="0" i="0" u="none" strike="noStrike" kern="1200" baseline="0" dirty="0" smtClean="0">
                <a:solidFill>
                  <a:schemeClr val="tx1"/>
                </a:solidFill>
                <a:latin typeface="+mn-lt"/>
                <a:ea typeface="+mn-ea"/>
                <a:cs typeface="+mn-cs"/>
              </a:rPr>
              <a:t>treatment for endometriosis in the adolescent period.</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48</a:t>
            </a:fld>
            <a:endParaRPr lang="tr-TR"/>
          </a:p>
        </p:txBody>
      </p:sp>
    </p:spTree>
    <p:extLst>
      <p:ext uri="{BB962C8B-B14F-4D97-AF65-F5344CB8AC3E}">
        <p14:creationId xmlns:p14="http://schemas.microsoft.com/office/powerpoint/2010/main" val="3505311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annual incidence of pelvic endometriosis among women aged 15-49 years and up to age 69 years was ascertained for the Icelandic population between 1981 and 2000 by using Iceland's extensive record linkage systems. Comprehensive, state-financed health care and unique personal identification numbers enabled care to be tracked from first diagnosis. To identify cases, a centralized discharge-code registry was searched, as well as all hospital databases and, for individual patients, all hospital records. Each case of visually diagnosed and histologically verified endometriosis was cross-checked against the nationwide pathology registry. The revised American Society for Reproductive Medicine classification system was used for staging. Recorded was type of operation at diagnosis and presence of disease at 5 sites: deep pelvis, appendages, central pelvis, </a:t>
            </a:r>
            <a:r>
              <a:rPr lang="en-US" dirty="0" err="1" smtClean="0"/>
              <a:t>vesicouterine</a:t>
            </a:r>
            <a:r>
              <a:rPr lang="en-US" dirty="0" smtClean="0"/>
              <a:t> pouch, and ovaries. A total of 1,383 women were diagnosed surgically, with histologic verification of 811 (58.6%). All but 6 cases could be staged; 297 (36.9%) had minimal/mild and 508 (63.1%) had moderate/severe disease. The estimates of crude annual incidence were 0.1% for visually confirmed and 0.06% for histologically verified endometriosis, and respective age-standardized annual incidence was 0.1% and 0.05% for women aged 15-49 years. The most common site was the ovary, followed by deep pelvis, central pelvis, appendages, and </a:t>
            </a:r>
            <a:r>
              <a:rPr lang="en-US" dirty="0" err="1" smtClean="0"/>
              <a:t>vesicouterine</a:t>
            </a:r>
            <a:r>
              <a:rPr lang="en-US" dirty="0" smtClean="0"/>
              <a:t> pouch.</a:t>
            </a:r>
            <a:endParaRPr lang="tr-TR" dirty="0"/>
          </a:p>
        </p:txBody>
      </p:sp>
      <p:sp>
        <p:nvSpPr>
          <p:cNvPr id="4" name="Slide Number Placeholder 3"/>
          <p:cNvSpPr>
            <a:spLocks noGrp="1"/>
          </p:cNvSpPr>
          <p:nvPr>
            <p:ph type="sldNum" sz="quarter" idx="10"/>
          </p:nvPr>
        </p:nvSpPr>
        <p:spPr/>
        <p:txBody>
          <a:bodyPr/>
          <a:lstStyle/>
          <a:p>
            <a:fld id="{0F25A414-BD2E-494A-BF24-8537AAE3E032}" type="slidenum">
              <a:rPr lang="tr-TR" altLang="tr-TR" smtClean="0"/>
              <a:pPr/>
              <a:t>3</a:t>
            </a:fld>
            <a:endParaRPr lang="tr-TR" altLang="tr-TR"/>
          </a:p>
        </p:txBody>
      </p:sp>
    </p:spTree>
    <p:extLst>
      <p:ext uri="{BB962C8B-B14F-4D97-AF65-F5344CB8AC3E}">
        <p14:creationId xmlns:p14="http://schemas.microsoft.com/office/powerpoint/2010/main" val="3470883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50</a:t>
            </a:fld>
            <a:endParaRPr lang="en-US"/>
          </a:p>
        </p:txBody>
      </p:sp>
    </p:spTree>
    <p:extLst>
      <p:ext uri="{BB962C8B-B14F-4D97-AF65-F5344CB8AC3E}">
        <p14:creationId xmlns:p14="http://schemas.microsoft.com/office/powerpoint/2010/main" val="3404566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err="1" smtClean="0">
                <a:effectLst/>
              </a:rPr>
              <a:t>Acta</a:t>
            </a:r>
            <a:r>
              <a:rPr lang="en-US" dirty="0" smtClean="0">
                <a:effectLst/>
              </a:rPr>
              <a:t> </a:t>
            </a:r>
            <a:r>
              <a:rPr lang="en-US" dirty="0" err="1" smtClean="0">
                <a:effectLst/>
              </a:rPr>
              <a:t>Obstet</a:t>
            </a:r>
            <a:r>
              <a:rPr lang="en-US" dirty="0" smtClean="0">
                <a:effectLst/>
              </a:rPr>
              <a:t> </a:t>
            </a:r>
            <a:r>
              <a:rPr lang="en-US" dirty="0" err="1" smtClean="0">
                <a:effectLst/>
              </a:rPr>
              <a:t>Gynecol</a:t>
            </a:r>
            <a:r>
              <a:rPr lang="en-US" dirty="0" smtClean="0">
                <a:effectLst/>
              </a:rPr>
              <a:t> </a:t>
            </a:r>
            <a:r>
              <a:rPr lang="en-US" dirty="0" err="1" smtClean="0">
                <a:effectLst/>
              </a:rPr>
              <a:t>Scand</a:t>
            </a:r>
            <a:r>
              <a:rPr lang="en-US" dirty="0" smtClean="0">
                <a:effectLst/>
              </a:rPr>
              <a:t> 2004; 83: 395–400.</a:t>
            </a:r>
          </a:p>
          <a:p>
            <a:r>
              <a:rPr lang="en-US" dirty="0" smtClean="0">
                <a:effectLst/>
              </a:rPr>
              <a:t>#</a:t>
            </a:r>
          </a:p>
          <a:p>
            <a:r>
              <a:rPr lang="en-US" dirty="0" err="1" smtClean="0">
                <a:effectLst/>
              </a:rPr>
              <a:t>Acta</a:t>
            </a:r>
            <a:r>
              <a:rPr lang="en-US" dirty="0" smtClean="0">
                <a:effectLst/>
              </a:rPr>
              <a:t> </a:t>
            </a:r>
            <a:r>
              <a:rPr lang="en-US" dirty="0" err="1" smtClean="0">
                <a:effectLst/>
              </a:rPr>
              <a:t>Obstet</a:t>
            </a:r>
            <a:r>
              <a:rPr lang="en-US" dirty="0" smtClean="0">
                <a:effectLst/>
              </a:rPr>
              <a:t> </a:t>
            </a:r>
            <a:r>
              <a:rPr lang="en-US" dirty="0" err="1" smtClean="0">
                <a:effectLst/>
              </a:rPr>
              <a:t>Gynecol</a:t>
            </a:r>
            <a:r>
              <a:rPr lang="en-US" dirty="0" smtClean="0">
                <a:effectLst/>
              </a:rPr>
              <a:t> </a:t>
            </a:r>
            <a:r>
              <a:rPr lang="en-US" dirty="0" err="1" smtClean="0">
                <a:effectLst/>
              </a:rPr>
              <a:t>Scand</a:t>
            </a:r>
            <a:r>
              <a:rPr lang="en-US" dirty="0" smtClean="0">
                <a:effectLst/>
              </a:rPr>
              <a:t> 83 2004</a:t>
            </a:r>
          </a:p>
          <a:p>
            <a:r>
              <a:rPr lang="en-US" dirty="0" smtClean="0">
                <a:effectLst/>
              </a:rPr>
              <a:t>Background. The aim was to evaluate whether patients with benign ovarian cysts, </a:t>
            </a:r>
            <a:r>
              <a:rPr lang="en-US" dirty="0" err="1" smtClean="0">
                <a:effectLst/>
              </a:rPr>
              <a:t>func</a:t>
            </a:r>
            <a:r>
              <a:rPr lang="en-US" dirty="0" smtClean="0">
                <a:effectLst/>
              </a:rPr>
              <a:t>-</a:t>
            </a:r>
          </a:p>
          <a:p>
            <a:r>
              <a:rPr lang="en-US" dirty="0" err="1" smtClean="0">
                <a:effectLst/>
              </a:rPr>
              <a:t>tional</a:t>
            </a:r>
            <a:r>
              <a:rPr lang="en-US" dirty="0" smtClean="0">
                <a:effectLst/>
              </a:rPr>
              <a:t> ovarian cysts, or endometriosis have an increased risk of developing gynecologic</a:t>
            </a:r>
          </a:p>
          <a:p>
            <a:r>
              <a:rPr lang="en-US" dirty="0" smtClean="0">
                <a:effectLst/>
              </a:rPr>
              <a:t>cancer.</a:t>
            </a:r>
          </a:p>
          <a:p>
            <a:r>
              <a:rPr lang="en-US" dirty="0" smtClean="0">
                <a:effectLst/>
              </a:rPr>
              <a:t>Methods. The Swedish Hospital Discharge Register was used to identify a cohort of</a:t>
            </a:r>
          </a:p>
          <a:p>
            <a:r>
              <a:rPr lang="en-US" dirty="0" smtClean="0">
                <a:effectLst/>
              </a:rPr>
              <a:t>women discharged from hospital with the diagnoses of ovarian cyst (n ¼ 42 217), </a:t>
            </a:r>
            <a:r>
              <a:rPr lang="en-US" dirty="0" err="1" smtClean="0">
                <a:effectLst/>
              </a:rPr>
              <a:t>func</a:t>
            </a:r>
            <a:r>
              <a:rPr lang="en-US" dirty="0" smtClean="0">
                <a:effectLst/>
              </a:rPr>
              <a:t>-</a:t>
            </a:r>
          </a:p>
          <a:p>
            <a:r>
              <a:rPr lang="en-US" dirty="0" err="1" smtClean="0">
                <a:effectLst/>
              </a:rPr>
              <a:t>tional</a:t>
            </a:r>
            <a:r>
              <a:rPr lang="en-US" dirty="0" smtClean="0">
                <a:effectLst/>
              </a:rPr>
              <a:t> ovarian cyst (n ¼ 17 998), or endometriosis (n ¼ 28 163). To each case, three controls</a:t>
            </a:r>
          </a:p>
          <a:p>
            <a:r>
              <a:rPr lang="en-US" dirty="0" smtClean="0">
                <a:effectLst/>
              </a:rPr>
              <a:t>were matched. The National Swedish Cancer Register matched all incident cancers</a:t>
            </a:r>
          </a:p>
          <a:p>
            <a:r>
              <a:rPr lang="en-US" dirty="0" smtClean="0">
                <a:effectLst/>
              </a:rPr>
              <a:t>diagnosed among cases and controls. From the Fertility Register, the date of birth of</a:t>
            </a:r>
          </a:p>
          <a:p>
            <a:r>
              <a:rPr lang="en-US" dirty="0" smtClean="0">
                <a:effectLst/>
              </a:rPr>
              <a:t>children born to the cases and controls were obtained.</a:t>
            </a:r>
          </a:p>
          <a:p>
            <a:r>
              <a:rPr lang="en-US" dirty="0" smtClean="0">
                <a:effectLst/>
              </a:rPr>
              <a:t>Results. Women with endometriosis had an increased risk for ovarian cancer (OR 1.34;</a:t>
            </a:r>
          </a:p>
          <a:p>
            <a:r>
              <a:rPr lang="en-US" dirty="0" smtClean="0">
                <a:effectLst/>
              </a:rPr>
              <a:t>95% CI 1.03–1.75), but no association was found between ovarian cysts or functional</a:t>
            </a:r>
          </a:p>
          <a:p>
            <a:r>
              <a:rPr lang="en-US" dirty="0" smtClean="0">
                <a:effectLst/>
              </a:rPr>
              <a:t>cysts and ovarian malignancy, including all ages. Young women (15–29 years old) dis-</a:t>
            </a:r>
          </a:p>
          <a:p>
            <a:r>
              <a:rPr lang="en-US" dirty="0" smtClean="0">
                <a:effectLst/>
              </a:rPr>
              <a:t>charged from hospital for ovarian cysts and functional cysts showed an increased risk of</a:t>
            </a:r>
          </a:p>
          <a:p>
            <a:r>
              <a:rPr lang="en-US" dirty="0" smtClean="0">
                <a:effectLst/>
              </a:rPr>
              <a:t>developing ovarian cancer later in life (OR 2.2; 95% CI 1.3–3.9 and OR 1.8; 95% CI 1.5–</a:t>
            </a:r>
          </a:p>
          <a:p>
            <a:r>
              <a:rPr lang="en-US" dirty="0" smtClean="0">
                <a:effectLst/>
              </a:rPr>
              <a:t>2.0), as well as women with ovarian cysts who had undergone ovarian cyst resection or</a:t>
            </a:r>
          </a:p>
          <a:p>
            <a:r>
              <a:rPr lang="en-US" dirty="0" smtClean="0">
                <a:effectLst/>
              </a:rPr>
              <a:t>unilateral oophorectomy (OR 8.8; 95% CI 5.2–15). The risk of developing ovarian cancer</a:t>
            </a:r>
          </a:p>
          <a:p>
            <a:r>
              <a:rPr lang="en-US" dirty="0" smtClean="0">
                <a:effectLst/>
              </a:rPr>
              <a:t>was inversely related to parity. Mean age at diagnosis was significantly lower in all three</a:t>
            </a:r>
          </a:p>
          <a:p>
            <a:r>
              <a:rPr lang="en-US" dirty="0" smtClean="0">
                <a:effectLst/>
              </a:rPr>
              <a:t>study groups.</a:t>
            </a:r>
          </a:p>
          <a:p>
            <a:r>
              <a:rPr lang="en-US" dirty="0" smtClean="0">
                <a:effectLst/>
              </a:rPr>
              <a:t>Conclusion. In this study women with endometriosis and young women who had under-</a:t>
            </a:r>
          </a:p>
          <a:p>
            <a:r>
              <a:rPr lang="en-US" dirty="0" smtClean="0">
                <a:effectLst/>
              </a:rPr>
              <a:t>gone surgery with removal of an ovarian cyst had an increased risk of developing ovarian</a:t>
            </a:r>
          </a:p>
          <a:p>
            <a:r>
              <a:rPr lang="en-US" dirty="0" smtClean="0">
                <a:effectLst/>
              </a:rPr>
              <a:t>cancer.</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52</a:t>
            </a:fld>
            <a:endParaRPr lang="tr-TR"/>
          </a:p>
        </p:txBody>
      </p:sp>
    </p:spTree>
    <p:extLst>
      <p:ext uri="{BB962C8B-B14F-4D97-AF65-F5344CB8AC3E}">
        <p14:creationId xmlns:p14="http://schemas.microsoft.com/office/powerpoint/2010/main" val="495045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54</a:t>
            </a:fld>
            <a:endParaRPr lang="tr-TR"/>
          </a:p>
        </p:txBody>
      </p:sp>
    </p:spTree>
    <p:extLst>
      <p:ext uri="{BB962C8B-B14F-4D97-AF65-F5344CB8AC3E}">
        <p14:creationId xmlns:p14="http://schemas.microsoft.com/office/powerpoint/2010/main" val="31481052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OBJECTIVE: </a:t>
            </a:r>
          </a:p>
          <a:p>
            <a:r>
              <a:rPr lang="en-US" dirty="0" smtClean="0"/>
              <a:t>To determine the prevalence of ovarian endometriosis in malignant epithelial ovarian </a:t>
            </a:r>
            <a:r>
              <a:rPr lang="en-US" dirty="0" err="1" smtClean="0"/>
              <a:t>tumours</a:t>
            </a:r>
            <a:r>
              <a:rPr lang="en-US" dirty="0" smtClean="0"/>
              <a:t>.</a:t>
            </a:r>
          </a:p>
          <a:p>
            <a:r>
              <a:rPr lang="en-US" b="1" dirty="0" smtClean="0"/>
              <a:t>STUDY DESIGN: </a:t>
            </a:r>
          </a:p>
          <a:p>
            <a:r>
              <a:rPr lang="en-US" dirty="0" smtClean="0"/>
              <a:t>A retrospective analysis of 160 malignant and 23 borderline ovarian </a:t>
            </a:r>
            <a:r>
              <a:rPr lang="en-US" dirty="0" err="1" smtClean="0"/>
              <a:t>tumours</a:t>
            </a:r>
            <a:r>
              <a:rPr lang="en-US" dirty="0" smtClean="0"/>
              <a:t> during the period 1995-2001.</a:t>
            </a:r>
          </a:p>
          <a:p>
            <a:r>
              <a:rPr lang="en-US" b="1" dirty="0" smtClean="0"/>
              <a:t>RESULTS: </a:t>
            </a:r>
          </a:p>
          <a:p>
            <a:r>
              <a:rPr lang="en-US" dirty="0" smtClean="0"/>
              <a:t>Fourteen (7.7%) of the </a:t>
            </a:r>
            <a:r>
              <a:rPr lang="en-US" dirty="0" err="1" smtClean="0"/>
              <a:t>tumours</a:t>
            </a:r>
            <a:r>
              <a:rPr lang="en-US" dirty="0" smtClean="0"/>
              <a:t> contained endometriosis. This affected 22% of the </a:t>
            </a:r>
            <a:r>
              <a:rPr lang="en-US" dirty="0" err="1" smtClean="0"/>
              <a:t>endometrioid</a:t>
            </a:r>
            <a:r>
              <a:rPr lang="en-US" dirty="0" smtClean="0"/>
              <a:t> and 10.8% of the mixed adenocarcinomas. The mean age of the ovarian endometriosis patients was 43+/-13 range 26-70 years. The incidence in borderline </a:t>
            </a:r>
            <a:r>
              <a:rPr lang="en-US" dirty="0" err="1" smtClean="0"/>
              <a:t>tumours</a:t>
            </a:r>
            <a:r>
              <a:rPr lang="en-US" dirty="0" smtClean="0"/>
              <a:t> 13% (3/23) was higher than that in ovarian cancer 6.9% (11/160) (P&gt;0.05). Eight (57%) of cases were classified as atypical and six (43%) as typical endometriosis. Nine cases were FIGO (International Federation of </a:t>
            </a:r>
            <a:r>
              <a:rPr lang="en-US" dirty="0" err="1" smtClean="0"/>
              <a:t>Gynaecology</a:t>
            </a:r>
            <a:r>
              <a:rPr lang="en-US" dirty="0" smtClean="0"/>
              <a:t> and Obstetrics) stage I and 5 stage III.</a:t>
            </a:r>
          </a:p>
          <a:p>
            <a:r>
              <a:rPr lang="en-US" b="1" dirty="0" smtClean="0"/>
              <a:t>CONCLUSIONS: </a:t>
            </a:r>
          </a:p>
          <a:p>
            <a:r>
              <a:rPr lang="en-US" dirty="0" smtClean="0"/>
              <a:t>Both malignant and borderline ovarian </a:t>
            </a:r>
            <a:r>
              <a:rPr lang="en-US" dirty="0" err="1" smtClean="0"/>
              <a:t>tumours</a:t>
            </a:r>
            <a:r>
              <a:rPr lang="en-US" dirty="0" smtClean="0"/>
              <a:t> are associated with ovarian endometriosis. In addition, atypical endometriosis was found associated with </a:t>
            </a:r>
            <a:r>
              <a:rPr lang="en-US" dirty="0" err="1" smtClean="0"/>
              <a:t>endometrioid</a:t>
            </a:r>
            <a:r>
              <a:rPr lang="en-US" dirty="0" smtClean="0"/>
              <a:t> and mixed epithelial ovarian </a:t>
            </a:r>
            <a:r>
              <a:rPr lang="en-US" dirty="0" err="1" smtClean="0"/>
              <a:t>tumours</a:t>
            </a:r>
            <a:r>
              <a:rPr lang="en-US" dirty="0" smtClean="0"/>
              <a:t>.</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65</a:t>
            </a:fld>
            <a:endParaRPr lang="tr-TR"/>
          </a:p>
        </p:txBody>
      </p:sp>
    </p:spTree>
    <p:extLst>
      <p:ext uri="{BB962C8B-B14F-4D97-AF65-F5344CB8AC3E}">
        <p14:creationId xmlns:p14="http://schemas.microsoft.com/office/powerpoint/2010/main" val="10334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1" dirty="0" smtClean="0"/>
              <a:t>STUDY QUESTION: </a:t>
            </a:r>
          </a:p>
          <a:p>
            <a:r>
              <a:rPr lang="en-US" dirty="0" smtClean="0"/>
              <a:t>Is ovarian or extra-ovarian endometriosis associated with an increased risk of ovarian cancer and borderline ovarian </a:t>
            </a:r>
            <a:r>
              <a:rPr lang="en-US" dirty="0" err="1" smtClean="0"/>
              <a:t>tumours</a:t>
            </a:r>
            <a:r>
              <a:rPr lang="en-US" dirty="0" smtClean="0"/>
              <a:t> (BOT)?</a:t>
            </a:r>
          </a:p>
          <a:p>
            <a:r>
              <a:rPr lang="en-US" b="1" dirty="0" smtClean="0"/>
              <a:t>SUMMARY ANSWER: </a:t>
            </a:r>
          </a:p>
          <a:p>
            <a:r>
              <a:rPr lang="en-US" dirty="0" smtClean="0"/>
              <a:t>We found a 3- to 8-fold increased risk of ovarian </a:t>
            </a:r>
            <a:r>
              <a:rPr lang="en-US" dirty="0" err="1" smtClean="0"/>
              <a:t>tumours</a:t>
            </a:r>
            <a:r>
              <a:rPr lang="en-US" dirty="0" smtClean="0"/>
              <a:t> associated with endometriosis: the magnitude of the risk increase depended on the definition of endometriosis.</a:t>
            </a:r>
          </a:p>
          <a:p>
            <a:r>
              <a:rPr lang="en-US" b="1" dirty="0" smtClean="0"/>
              <a:t>WHAT IS KNOWN ALREADY: </a:t>
            </a:r>
          </a:p>
          <a:p>
            <a:r>
              <a:rPr lang="en-US" dirty="0" smtClean="0"/>
              <a:t>There is increasing evidence of an association between endometriosis and increased risk of ovarian cancer. However, most reports were based on self-reported diagnosis of endometriosis.</a:t>
            </a:r>
          </a:p>
          <a:p>
            <a:r>
              <a:rPr lang="en-US" b="1" dirty="0" smtClean="0"/>
              <a:t>STUDY DESIGN, SIZE, DURATION: </a:t>
            </a:r>
          </a:p>
          <a:p>
            <a:r>
              <a:rPr lang="en-US" dirty="0" smtClean="0"/>
              <a:t>We conducted a nationwide historic cohort study among women with subfertility problems between 1980 and 1995. For this analysis we selected all cohort members with endometriosis, and a comparison group of </a:t>
            </a:r>
            <a:r>
              <a:rPr lang="en-US" dirty="0" err="1" smtClean="0"/>
              <a:t>subfertile</a:t>
            </a:r>
            <a:r>
              <a:rPr lang="en-US" dirty="0" smtClean="0"/>
              <a:t> women (male factor or idiopathic) without endometriosis (total cohort of 8904 women). Median follow-up time was 15.2 for the entire study population.</a:t>
            </a:r>
          </a:p>
          <a:p>
            <a:r>
              <a:rPr lang="en-US" b="1" dirty="0" smtClean="0"/>
              <a:t>PARTICIPANTS/MATERIALS, SETTING, METHODS: </a:t>
            </a:r>
          </a:p>
          <a:p>
            <a:r>
              <a:rPr lang="en-US" dirty="0" smtClean="0"/>
              <a:t>For this analysis we selected all cohort members with (n = 3657) and without (n = 5247) evidence of endometriosis. Seventy-eight per cent of diagnoses of endometriosis were confirmed by pathology report, and 22% was self-reported endometriosis (positive predictive value of 73%). We linked the cohort with the Dutch Pathology Database and the Netherlands Cancer Registry to assess the occurrence of ovarian cancer and BOT between January 1989 and June 2007.</a:t>
            </a:r>
          </a:p>
          <a:p>
            <a:r>
              <a:rPr lang="en-US" b="1" dirty="0" smtClean="0"/>
              <a:t>MAIN RESULTS AND THE ROLE OF CHANCE: </a:t>
            </a:r>
          </a:p>
          <a:p>
            <a:r>
              <a:rPr lang="en-US" dirty="0" smtClean="0"/>
              <a:t>We observed a substantially increased risk of all ovarian malignancies combined in women with endometriosis when we based the definition of endometriosis on self-report, medical records information at subfertility treatment and/or the nationwide pathology database (hazard ratio (HR) 8.2; 95% confidence interval (CI) 3.1-21.6). The HR associated with endometriosis was 12.4 (95% CI 2.8-54.2) for ovarian cancer and 5.5 (95% CI 1.5-20.2) for BOT. When we excluded information from the pathology database, HRs were 3.0 (95% CI 1.5-6.1) for all ovarian </a:t>
            </a:r>
            <a:r>
              <a:rPr lang="en-US" dirty="0" err="1" smtClean="0"/>
              <a:t>tumours</a:t>
            </a:r>
            <a:r>
              <a:rPr lang="en-US" dirty="0" smtClean="0"/>
              <a:t>, 4.3 (95% CI 1.6-11.2) for ovarian cancer and 1.9 (95% CI 0.6-5.8) for BOT. Both ovarian and extra-ovarian endometriosis carried a significantly increased risk for ovarian cancer and BOT.</a:t>
            </a:r>
          </a:p>
          <a:p>
            <a:r>
              <a:rPr lang="en-US" b="1" dirty="0" smtClean="0"/>
              <a:t>LIMITATIONS, REASONS FOR CAUTION: </a:t>
            </a:r>
          </a:p>
          <a:p>
            <a:r>
              <a:rPr lang="en-US" dirty="0" smtClean="0"/>
              <a:t>We did not have information on oral contraceptive use and parity for 23.4 and 3.4%, of women in the analytic cohort, respectively. Furthermore, a limitation of our study, and also of other studies, is that the date of diagnosis of endometriosis is usually made long after the onset of the disease. Also, the number of cases in the cohort is small (n = 34), resulting in wide CIs.</a:t>
            </a:r>
          </a:p>
          <a:p>
            <a:r>
              <a:rPr lang="en-US" b="1" dirty="0" smtClean="0"/>
              <a:t>WIDER IMPLICATIONS OF THE FINDINGS: </a:t>
            </a:r>
          </a:p>
          <a:p>
            <a:r>
              <a:rPr lang="en-US" dirty="0" smtClean="0"/>
              <a:t>The fact that endometriosis was assessed before diagnosis of ovarian malignancy and the high degree of medical confirmation in our study likely contribute to the validity of our estimate of a 3- to 8-fold increased risk of ovarian </a:t>
            </a:r>
            <a:r>
              <a:rPr lang="en-US" dirty="0" err="1" smtClean="0"/>
              <a:t>tumours</a:t>
            </a:r>
            <a:r>
              <a:rPr lang="en-US" dirty="0" smtClean="0"/>
              <a:t> associated with endometriosis. The risk of ovarian malignancies associated with endometriosis was much higher in analyses including information on endometriosis from the nationwide pathology database, implying that risk estimates from studies using self-reported information on endometriosis may be too low due to non-differential misclassification bias.</a:t>
            </a:r>
          </a:p>
          <a:p>
            <a:r>
              <a:rPr lang="en-US" b="1" dirty="0" smtClean="0"/>
              <a:t>STUDY FUNDING/COMPETING INTEREST(S): </a:t>
            </a:r>
          </a:p>
          <a:p>
            <a:r>
              <a:rPr lang="en-US" dirty="0" smtClean="0"/>
              <a:t>None.</a:t>
            </a:r>
          </a:p>
          <a:p>
            <a:r>
              <a:rPr lang="en-US" b="1" dirty="0" smtClean="0"/>
              <a:t>TRIAL REGISTRATION NUMBER: </a:t>
            </a:r>
          </a:p>
          <a:p>
            <a:r>
              <a:rPr lang="en-US" dirty="0" smtClean="0"/>
              <a:t>None.</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67</a:t>
            </a:fld>
            <a:endParaRPr lang="tr-TR"/>
          </a:p>
        </p:txBody>
      </p:sp>
    </p:spTree>
    <p:extLst>
      <p:ext uri="{BB962C8B-B14F-4D97-AF65-F5344CB8AC3E}">
        <p14:creationId xmlns:p14="http://schemas.microsoft.com/office/powerpoint/2010/main" val="876741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tr-TR" sz="1200" b="0" i="0" u="none" strike="noStrike" kern="1200" baseline="0" dirty="0" smtClean="0">
                <a:solidFill>
                  <a:schemeClr val="tx1"/>
                </a:solidFill>
                <a:latin typeface="+mn-lt"/>
                <a:ea typeface="+mn-ea"/>
                <a:cs typeface="+mn-cs"/>
              </a:rPr>
              <a:t>Purpose</a:t>
            </a:r>
          </a:p>
          <a:p>
            <a:r>
              <a:rPr lang="en-US" sz="1200" b="0" i="0" u="none" strike="noStrike" kern="1200" baseline="0" dirty="0" smtClean="0">
                <a:solidFill>
                  <a:schemeClr val="tx1"/>
                </a:solidFill>
                <a:latin typeface="+mn-lt"/>
                <a:ea typeface="+mn-ea"/>
                <a:cs typeface="+mn-cs"/>
              </a:rPr>
              <a:t>An understanding of the etiologic heterogeneity of ovarian cancer is important for improving prevention,</a:t>
            </a:r>
          </a:p>
          <a:p>
            <a:r>
              <a:rPr lang="en-US" sz="1200" b="0" i="0" u="none" strike="noStrike" kern="1200" baseline="0" dirty="0" smtClean="0">
                <a:solidFill>
                  <a:schemeClr val="tx1"/>
                </a:solidFill>
                <a:latin typeface="+mn-lt"/>
                <a:ea typeface="+mn-ea"/>
                <a:cs typeface="+mn-cs"/>
              </a:rPr>
              <a:t>early detection, and therapeutic approaches. We evaluated 14 hormonal, reproductive, and</a:t>
            </a:r>
          </a:p>
          <a:p>
            <a:r>
              <a:rPr lang="en-US" sz="1200" b="0" i="0" u="none" strike="noStrike" kern="1200" baseline="0" dirty="0" smtClean="0">
                <a:solidFill>
                  <a:schemeClr val="tx1"/>
                </a:solidFill>
                <a:latin typeface="+mn-lt"/>
                <a:ea typeface="+mn-ea"/>
                <a:cs typeface="+mn-cs"/>
              </a:rPr>
              <a:t>lifestyle factors by histologic subtype in the Ovarian Cancer Cohort Consortium (OC3).</a:t>
            </a:r>
          </a:p>
          <a:p>
            <a:r>
              <a:rPr lang="tr-TR" sz="1200" b="0" i="0" u="none" strike="noStrike" kern="1200" baseline="0" dirty="0" smtClean="0">
                <a:solidFill>
                  <a:schemeClr val="tx1"/>
                </a:solidFill>
                <a:latin typeface="+mn-lt"/>
                <a:ea typeface="+mn-ea"/>
                <a:cs typeface="+mn-cs"/>
              </a:rPr>
              <a:t>Patients and Methods</a:t>
            </a:r>
          </a:p>
          <a:p>
            <a:r>
              <a:rPr lang="en-US" sz="1200" b="0" i="0" u="none" strike="noStrike" kern="1200" baseline="0" dirty="0" smtClean="0">
                <a:solidFill>
                  <a:schemeClr val="tx1"/>
                </a:solidFill>
                <a:latin typeface="+mn-lt"/>
                <a:ea typeface="+mn-ea"/>
                <a:cs typeface="+mn-cs"/>
              </a:rPr>
              <a:t>Among 1.3 million women from 21 studies, 5,584 invasive epithelial ovarian cancers were identified</a:t>
            </a:r>
          </a:p>
          <a:p>
            <a:r>
              <a:rPr lang="en-US" sz="1200" b="0" i="0" u="none" strike="noStrike" kern="1200" baseline="0" dirty="0" smtClean="0">
                <a:solidFill>
                  <a:schemeClr val="tx1"/>
                </a:solidFill>
                <a:latin typeface="+mn-lt"/>
                <a:ea typeface="+mn-ea"/>
                <a:cs typeface="+mn-cs"/>
              </a:rPr>
              <a:t>(3,378 serous, 606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331 mucinous, 269 clear cell, 1,000 other). By using </a:t>
            </a:r>
            <a:r>
              <a:rPr lang="en-US" sz="1200" b="0" i="0" u="none" strike="noStrike" kern="1200" baseline="0" dirty="0" err="1" smtClean="0">
                <a:solidFill>
                  <a:schemeClr val="tx1"/>
                </a:solidFill>
                <a:latin typeface="+mn-lt"/>
                <a:ea typeface="+mn-ea"/>
                <a:cs typeface="+mn-cs"/>
              </a:rPr>
              <a:t>competingrisks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Cox proportional hazards regression stratified by study and birth year and adjusted for age,</a:t>
            </a:r>
          </a:p>
          <a:p>
            <a:r>
              <a:rPr lang="en-US" sz="1200" b="0" i="0" u="none" strike="noStrike" kern="1200" baseline="0" dirty="0" smtClean="0">
                <a:solidFill>
                  <a:schemeClr val="tx1"/>
                </a:solidFill>
                <a:latin typeface="+mn-lt"/>
                <a:ea typeface="+mn-ea"/>
                <a:cs typeface="+mn-cs"/>
              </a:rPr>
              <a:t>parity, and oral contraceptive use, we assessed associations for all invasive cancers by histology.</a:t>
            </a:r>
          </a:p>
          <a:p>
            <a:r>
              <a:rPr lang="en-US" sz="1200" b="0" i="0" u="none" strike="noStrike" kern="1200" baseline="0" dirty="0" smtClean="0">
                <a:solidFill>
                  <a:schemeClr val="tx1"/>
                </a:solidFill>
                <a:latin typeface="+mn-lt"/>
                <a:ea typeface="+mn-ea"/>
                <a:cs typeface="+mn-cs"/>
              </a:rPr>
              <a:t>Heterogeneity was evaluated by likelihood ratio test.</a:t>
            </a:r>
          </a:p>
          <a:p>
            <a:r>
              <a:rPr lang="tr-TR" sz="1200" b="0" i="0" u="none" strike="noStrike" kern="1200" baseline="0" dirty="0" smtClean="0">
                <a:solidFill>
                  <a:schemeClr val="tx1"/>
                </a:solidFill>
                <a:latin typeface="+mn-lt"/>
                <a:ea typeface="+mn-ea"/>
                <a:cs typeface="+mn-cs"/>
              </a:rPr>
              <a:t>Results</a:t>
            </a:r>
          </a:p>
          <a:p>
            <a:r>
              <a:rPr lang="en-US" sz="1200" b="0" i="0" u="none" strike="noStrike" kern="1200" baseline="0" dirty="0" smtClean="0">
                <a:solidFill>
                  <a:schemeClr val="tx1"/>
                </a:solidFill>
                <a:latin typeface="+mn-lt"/>
                <a:ea typeface="+mn-ea"/>
                <a:cs typeface="+mn-cs"/>
              </a:rPr>
              <a:t>Most risk factors exhibited significant heterogeneity by histology. Higher parity was most strongly</a:t>
            </a:r>
          </a:p>
          <a:p>
            <a:r>
              <a:rPr lang="en-US" sz="1200" b="0" i="0" u="none" strike="noStrike" kern="1200" baseline="0" dirty="0" smtClean="0">
                <a:solidFill>
                  <a:schemeClr val="tx1"/>
                </a:solidFill>
                <a:latin typeface="+mn-lt"/>
                <a:ea typeface="+mn-ea"/>
                <a:cs typeface="+mn-cs"/>
              </a:rPr>
              <a:t>associated with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(relative risk [RR] per birth, 0.78; 95% CI, 0.74 to 0.83) and clear cell</a:t>
            </a:r>
          </a:p>
          <a:p>
            <a:r>
              <a:rPr lang="en-US" sz="1200" b="0" i="0" u="none" strike="noStrike" kern="1200" baseline="0" dirty="0" smtClean="0">
                <a:solidFill>
                  <a:schemeClr val="tx1"/>
                </a:solidFill>
                <a:latin typeface="+mn-lt"/>
                <a:ea typeface="+mn-ea"/>
                <a:cs typeface="+mn-cs"/>
              </a:rPr>
              <a:t>(RR, 0.68; 95% CI, 0.61 to 0.76) carcinomas (P value for heterogeneity [P-het] , .001). Similarly, age</a:t>
            </a:r>
          </a:p>
          <a:p>
            <a:r>
              <a:rPr lang="en-US" sz="1200" b="0" i="0" u="none" strike="noStrike" kern="1200" baseline="0" dirty="0" smtClean="0">
                <a:solidFill>
                  <a:schemeClr val="tx1"/>
                </a:solidFill>
                <a:latin typeface="+mn-lt"/>
                <a:ea typeface="+mn-ea"/>
                <a:cs typeface="+mn-cs"/>
              </a:rPr>
              <a:t>at menopause, endometriosis, and tubal ligation were only associated with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and clear</a:t>
            </a:r>
          </a:p>
          <a:p>
            <a:r>
              <a:rPr lang="en-US" sz="1200" b="0" i="0" u="none" strike="noStrike" kern="1200" baseline="0" dirty="0" smtClean="0">
                <a:solidFill>
                  <a:schemeClr val="tx1"/>
                </a:solidFill>
                <a:latin typeface="+mn-lt"/>
                <a:ea typeface="+mn-ea"/>
                <a:cs typeface="+mn-cs"/>
              </a:rPr>
              <a:t>cell tumors (P-het # .01). Family history of breast cancer (P-het = .008) had modest heterogeneity.</a:t>
            </a:r>
          </a:p>
          <a:p>
            <a:r>
              <a:rPr lang="en-US" sz="1200" b="0" i="0" u="none" strike="noStrike" kern="1200" baseline="0" dirty="0" smtClean="0">
                <a:solidFill>
                  <a:schemeClr val="tx1"/>
                </a:solidFill>
                <a:latin typeface="+mn-lt"/>
                <a:ea typeface="+mn-ea"/>
                <a:cs typeface="+mn-cs"/>
              </a:rPr>
              <a:t>Smoking was associated with an increased risk of mucinous (RR per 20 pack-years, 1.26; 95% CI,</a:t>
            </a:r>
          </a:p>
          <a:p>
            <a:r>
              <a:rPr lang="en-US" sz="1200" b="0" i="0" u="none" strike="noStrike" kern="1200" baseline="0" dirty="0" smtClean="0">
                <a:solidFill>
                  <a:schemeClr val="tx1"/>
                </a:solidFill>
                <a:latin typeface="+mn-lt"/>
                <a:ea typeface="+mn-ea"/>
                <a:cs typeface="+mn-cs"/>
              </a:rPr>
              <a:t>1.08 to 1.46) but a decreased risk of clear cell (RR, 0.72; 95% CI, 0.55 to 0.94) tumors (P-het = .004).</a:t>
            </a:r>
          </a:p>
          <a:p>
            <a:r>
              <a:rPr lang="en-US" sz="1200" b="0" i="0" u="none" strike="noStrike" kern="1200" baseline="0" dirty="0" smtClean="0">
                <a:solidFill>
                  <a:schemeClr val="tx1"/>
                </a:solidFill>
                <a:latin typeface="+mn-lt"/>
                <a:ea typeface="+mn-ea"/>
                <a:cs typeface="+mn-cs"/>
              </a:rPr>
              <a:t>Unsupervised clustering by risk factors separated </a:t>
            </a:r>
            <a:r>
              <a:rPr lang="en-US" sz="1200" b="0" i="0" u="none" strike="noStrike" kern="1200" baseline="0" dirty="0" err="1" smtClean="0">
                <a:solidFill>
                  <a:schemeClr val="tx1"/>
                </a:solidFill>
                <a:latin typeface="+mn-lt"/>
                <a:ea typeface="+mn-ea"/>
                <a:cs typeface="+mn-cs"/>
              </a:rPr>
              <a:t>endometrioid</a:t>
            </a:r>
            <a:r>
              <a:rPr lang="en-US" sz="1200" b="0" i="0" u="none" strike="noStrike" kern="1200" baseline="0" dirty="0" smtClean="0">
                <a:solidFill>
                  <a:schemeClr val="tx1"/>
                </a:solidFill>
                <a:latin typeface="+mn-lt"/>
                <a:ea typeface="+mn-ea"/>
                <a:cs typeface="+mn-cs"/>
              </a:rPr>
              <a:t>, clear cell, and low-grade serous</a:t>
            </a:r>
          </a:p>
          <a:p>
            <a:r>
              <a:rPr lang="en-US" sz="1200" b="0" i="0" u="none" strike="noStrike" kern="1200" baseline="0" dirty="0" smtClean="0">
                <a:solidFill>
                  <a:schemeClr val="tx1"/>
                </a:solidFill>
                <a:latin typeface="+mn-lt"/>
                <a:ea typeface="+mn-ea"/>
                <a:cs typeface="+mn-cs"/>
              </a:rPr>
              <a:t>carcinomas from high-grade serous and mucinous carcinomas.</a:t>
            </a:r>
          </a:p>
          <a:p>
            <a:r>
              <a:rPr lang="tr-TR" sz="1200" b="0" i="0" u="none" strike="noStrike" kern="1200" baseline="0" dirty="0" smtClean="0">
                <a:solidFill>
                  <a:schemeClr val="tx1"/>
                </a:solidFill>
                <a:latin typeface="+mn-lt"/>
                <a:ea typeface="+mn-ea"/>
                <a:cs typeface="+mn-cs"/>
              </a:rPr>
              <a:t>Conclusion</a:t>
            </a:r>
          </a:p>
          <a:p>
            <a:r>
              <a:rPr lang="en-US" sz="1200" b="0" i="0" u="none" strike="noStrike" kern="1200" baseline="0" dirty="0" smtClean="0">
                <a:solidFill>
                  <a:schemeClr val="tx1"/>
                </a:solidFill>
                <a:latin typeface="+mn-lt"/>
                <a:ea typeface="+mn-ea"/>
                <a:cs typeface="+mn-cs"/>
              </a:rPr>
              <a:t>The heterogeneous associations of risk factors with ovarian cancer subtypes emphasize the importance</a:t>
            </a:r>
          </a:p>
          <a:p>
            <a:r>
              <a:rPr lang="en-US" sz="1200" b="0" i="0" u="none" strike="noStrike" kern="1200" baseline="0" dirty="0" smtClean="0">
                <a:solidFill>
                  <a:schemeClr val="tx1"/>
                </a:solidFill>
                <a:latin typeface="+mn-lt"/>
                <a:ea typeface="+mn-ea"/>
                <a:cs typeface="+mn-cs"/>
              </a:rPr>
              <a:t>of conducting etiologic studies by ovarian cancer subtypes. Most established risk factors</a:t>
            </a:r>
          </a:p>
          <a:p>
            <a:r>
              <a:rPr lang="en-US" sz="1200" b="0" i="0" u="none" strike="noStrike" kern="1200" baseline="0" dirty="0" smtClean="0">
                <a:solidFill>
                  <a:schemeClr val="tx1"/>
                </a:solidFill>
                <a:latin typeface="+mn-lt"/>
                <a:ea typeface="+mn-ea"/>
                <a:cs typeface="+mn-cs"/>
              </a:rPr>
              <a:t>were more strongly associated with </a:t>
            </a:r>
            <a:r>
              <a:rPr lang="en-US" sz="1200" b="0" i="0" u="none" strike="noStrike" kern="1200" baseline="0" dirty="0" err="1" smtClean="0">
                <a:solidFill>
                  <a:schemeClr val="tx1"/>
                </a:solidFill>
                <a:latin typeface="+mn-lt"/>
                <a:ea typeface="+mn-ea"/>
                <a:cs typeface="+mn-cs"/>
              </a:rPr>
              <a:t>nonserous</a:t>
            </a:r>
            <a:r>
              <a:rPr lang="en-US" sz="1200" b="0" i="0" u="none" strike="noStrike" kern="1200" baseline="0" dirty="0" smtClean="0">
                <a:solidFill>
                  <a:schemeClr val="tx1"/>
                </a:solidFill>
                <a:latin typeface="+mn-lt"/>
                <a:ea typeface="+mn-ea"/>
                <a:cs typeface="+mn-cs"/>
              </a:rPr>
              <a:t> carcinomas, which demonstrate challenges for risk</a:t>
            </a:r>
          </a:p>
          <a:p>
            <a:r>
              <a:rPr lang="en-US" sz="1200" b="0" i="0" u="none" strike="noStrike" kern="1200" baseline="0" dirty="0" smtClean="0">
                <a:solidFill>
                  <a:schemeClr val="tx1"/>
                </a:solidFill>
                <a:latin typeface="+mn-lt"/>
                <a:ea typeface="+mn-ea"/>
                <a:cs typeface="+mn-cs"/>
              </a:rPr>
              <a:t>prediction of serous cancers, the most fatal subtype.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68</a:t>
            </a:fld>
            <a:endParaRPr lang="tr-TR"/>
          </a:p>
        </p:txBody>
      </p:sp>
    </p:spTree>
    <p:extLst>
      <p:ext uri="{BB962C8B-B14F-4D97-AF65-F5344CB8AC3E}">
        <p14:creationId xmlns:p14="http://schemas.microsoft.com/office/powerpoint/2010/main" val="62793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genetic relationship between endometriosis and</a:t>
            </a:r>
          </a:p>
          <a:p>
            <a:r>
              <a:rPr lang="en-US" sz="1200" b="0" i="0" u="none" strike="noStrike" kern="1200" baseline="0" dirty="0" smtClean="0">
                <a:solidFill>
                  <a:schemeClr val="tx1"/>
                </a:solidFill>
                <a:latin typeface="+mn-lt"/>
                <a:ea typeface="+mn-ea"/>
                <a:cs typeface="+mn-cs"/>
              </a:rPr>
              <a:t>ovarian cancer has been demonstrated in some studies that</a:t>
            </a:r>
          </a:p>
          <a:p>
            <a:r>
              <a:rPr lang="en-US" sz="1200" b="0" i="0" u="none" strike="noStrike" kern="1200" baseline="0" dirty="0" smtClean="0">
                <a:solidFill>
                  <a:schemeClr val="tx1"/>
                </a:solidFill>
                <a:latin typeface="+mn-lt"/>
                <a:ea typeface="+mn-ea"/>
                <a:cs typeface="+mn-cs"/>
              </a:rPr>
              <a:t>revealed genetic variation, through single nucleotide polymorphisms</a:t>
            </a:r>
          </a:p>
          <a:p>
            <a:r>
              <a:rPr lang="en-US" sz="1200" b="0" i="0" u="none" strike="noStrike" kern="1200" baseline="0" dirty="0" smtClean="0">
                <a:solidFill>
                  <a:schemeClr val="tx1"/>
                </a:solidFill>
                <a:latin typeface="+mn-lt"/>
                <a:ea typeface="+mn-ea"/>
                <a:cs typeface="+mn-cs"/>
              </a:rPr>
              <a:t>(SNPs), which are both common in these two</a:t>
            </a:r>
          </a:p>
          <a:p>
            <a:r>
              <a:rPr lang="en-US" sz="1200" b="0" i="0" u="none" strike="noStrike" kern="1200" baseline="0" dirty="0" smtClean="0">
                <a:solidFill>
                  <a:schemeClr val="tx1"/>
                </a:solidFill>
                <a:latin typeface="+mn-lt"/>
                <a:ea typeface="+mn-ea"/>
                <a:cs typeface="+mn-cs"/>
              </a:rPr>
              <a:t>diseases (14). SNPs are the most common type of genetic</a:t>
            </a:r>
          </a:p>
          <a:p>
            <a:r>
              <a:rPr lang="en-US" sz="1200" b="0" i="0" u="none" strike="noStrike" kern="1200" baseline="0" dirty="0" smtClean="0">
                <a:solidFill>
                  <a:schemeClr val="tx1"/>
                </a:solidFill>
                <a:latin typeface="+mn-lt"/>
                <a:ea typeface="+mn-ea"/>
                <a:cs typeface="+mn-cs"/>
              </a:rPr>
              <a:t>variation among people. Each SNP represents a difference</a:t>
            </a:r>
          </a:p>
          <a:p>
            <a:r>
              <a:rPr lang="en-US" sz="1200" b="0" i="0" u="none" strike="noStrike" kern="1200" baseline="0" dirty="0" smtClean="0">
                <a:solidFill>
                  <a:schemeClr val="tx1"/>
                </a:solidFill>
                <a:latin typeface="+mn-lt"/>
                <a:ea typeface="+mn-ea"/>
                <a:cs typeface="+mn-cs"/>
              </a:rPr>
              <a:t>in a nucleotide. Most commonly, SNPs are found in the DNA</a:t>
            </a:r>
          </a:p>
          <a:p>
            <a:r>
              <a:rPr lang="en-US" sz="1200" b="0" i="0" u="none" strike="noStrike" kern="1200" baseline="0" dirty="0" smtClean="0">
                <a:solidFill>
                  <a:schemeClr val="tx1"/>
                </a:solidFill>
                <a:latin typeface="+mn-lt"/>
                <a:ea typeface="+mn-ea"/>
                <a:cs typeface="+mn-cs"/>
              </a:rPr>
              <a:t>among genes and they can act as biological markers of some</a:t>
            </a:r>
          </a:p>
          <a:p>
            <a:r>
              <a:rPr lang="tr-TR" sz="1200" b="0" i="0" u="none" strike="noStrike" kern="1200" baseline="0" dirty="0" smtClean="0">
                <a:solidFill>
                  <a:schemeClr val="tx1"/>
                </a:solidFill>
                <a:latin typeface="+mn-lt"/>
                <a:ea typeface="+mn-ea"/>
                <a:cs typeface="+mn-cs"/>
              </a:rPr>
              <a:t>diseases.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72</a:t>
            </a:fld>
            <a:endParaRPr lang="tr-TR"/>
          </a:p>
        </p:txBody>
      </p:sp>
    </p:spTree>
    <p:extLst>
      <p:ext uri="{BB962C8B-B14F-4D97-AF65-F5344CB8AC3E}">
        <p14:creationId xmlns:p14="http://schemas.microsoft.com/office/powerpoint/2010/main" val="2812812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Objective. Several genetic variants have been validated as risk factors for ovarian cancer. Endometriosis has</a:t>
            </a:r>
          </a:p>
          <a:p>
            <a:r>
              <a:rPr lang="en-US" sz="1200" b="0" i="0" u="none" strike="noStrike" kern="1200" baseline="0" dirty="0" smtClean="0">
                <a:solidFill>
                  <a:schemeClr val="tx1"/>
                </a:solidFill>
                <a:latin typeface="+mn-lt"/>
                <a:ea typeface="+mn-ea"/>
                <a:cs typeface="+mn-cs"/>
              </a:rPr>
              <a:t>also been described as a risk factor for ovarian cancer. Identifying genetic risk factors that are common to the</a:t>
            </a:r>
          </a:p>
          <a:p>
            <a:r>
              <a:rPr lang="en-US" sz="1200" b="0" i="0" u="none" strike="noStrike" kern="1200" baseline="0" dirty="0" smtClean="0">
                <a:solidFill>
                  <a:schemeClr val="tx1"/>
                </a:solidFill>
                <a:latin typeface="+mn-lt"/>
                <a:ea typeface="+mn-ea"/>
                <a:cs typeface="+mn-cs"/>
              </a:rPr>
              <a:t>two diseases might help improve our understanding of the molecular pathogenesis potentially linking the two</a:t>
            </a:r>
          </a:p>
          <a:p>
            <a:r>
              <a:rPr lang="tr-TR" sz="1200" b="0" i="0" u="none" strike="noStrike" kern="1200" baseline="0" dirty="0" smtClean="0">
                <a:solidFill>
                  <a:schemeClr val="tx1"/>
                </a:solidFill>
                <a:latin typeface="+mn-lt"/>
                <a:ea typeface="+mn-ea"/>
                <a:cs typeface="+mn-cs"/>
              </a:rPr>
              <a:t>conditions.</a:t>
            </a:r>
          </a:p>
          <a:p>
            <a:r>
              <a:rPr lang="en-US" sz="1200" b="0" i="0" u="none" strike="noStrike" kern="1200" baseline="0" dirty="0" smtClean="0">
                <a:solidFill>
                  <a:schemeClr val="tx1"/>
                </a:solidFill>
                <a:latin typeface="+mn-lt"/>
                <a:ea typeface="+mn-ea"/>
                <a:cs typeface="+mn-cs"/>
              </a:rPr>
              <a:t>Methods. In a hospital-based case–control analysis, 12 single nucleotide polymorphisms (SNPs), validated by</a:t>
            </a:r>
          </a:p>
          <a:p>
            <a:r>
              <a:rPr lang="en-US" sz="1200" b="0" i="0" u="none" strike="noStrike" kern="1200" baseline="0" dirty="0" smtClean="0">
                <a:solidFill>
                  <a:schemeClr val="tx1"/>
                </a:solidFill>
                <a:latin typeface="+mn-lt"/>
                <a:ea typeface="+mn-ea"/>
                <a:cs typeface="+mn-cs"/>
              </a:rPr>
              <a:t>the Ovarian Cancer Association Consortium (OCAC) and the Collaborative Oncological Gene-environment Study</a:t>
            </a:r>
          </a:p>
          <a:p>
            <a:r>
              <a:rPr lang="en-US" sz="1200" b="0" i="0" u="none" strike="noStrike" kern="1200" baseline="0" dirty="0" smtClean="0">
                <a:solidFill>
                  <a:schemeClr val="tx1"/>
                </a:solidFill>
                <a:latin typeface="+mn-lt"/>
                <a:ea typeface="+mn-ea"/>
                <a:cs typeface="+mn-cs"/>
              </a:rPr>
              <a:t>(COGS) project, were genotyped using </a:t>
            </a:r>
            <a:r>
              <a:rPr lang="en-US" sz="1200" b="0" i="0" u="none" strike="noStrike" kern="1200" baseline="0" dirty="0" err="1" smtClean="0">
                <a:solidFill>
                  <a:schemeClr val="tx1"/>
                </a:solidFill>
                <a:latin typeface="+mn-lt"/>
                <a:ea typeface="+mn-ea"/>
                <a:cs typeface="+mn-cs"/>
              </a:rPr>
              <a:t>TaqMan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OpenArray™analysis</a:t>
            </a:r>
            <a:r>
              <a:rPr lang="en-US" sz="1200" b="0" i="0" u="none" strike="noStrike" kern="1200" baseline="0" dirty="0" smtClean="0">
                <a:solidFill>
                  <a:schemeClr val="tx1"/>
                </a:solidFill>
                <a:latin typeface="+mn-lt"/>
                <a:ea typeface="+mn-ea"/>
                <a:cs typeface="+mn-cs"/>
              </a:rPr>
              <a:t>. The cases consisted of patients with endometriosis,</a:t>
            </a:r>
          </a:p>
          <a:p>
            <a:r>
              <a:rPr lang="en-US" sz="1200" b="0" i="0" u="none" strike="noStrike" kern="1200" baseline="0" dirty="0" smtClean="0">
                <a:solidFill>
                  <a:schemeClr val="tx1"/>
                </a:solidFill>
                <a:latin typeface="+mn-lt"/>
                <a:ea typeface="+mn-ea"/>
                <a:cs typeface="+mn-cs"/>
              </a:rPr>
              <a:t>and the controls were healthy individuals without endometriosis. A total of 385 cases and 484 controls</a:t>
            </a:r>
          </a:p>
          <a:p>
            <a:r>
              <a:rPr lang="en-US" sz="1200" b="0" i="0" u="none" strike="noStrike" kern="1200" baseline="0" dirty="0" smtClean="0">
                <a:solidFill>
                  <a:schemeClr val="tx1"/>
                </a:solidFill>
                <a:latin typeface="+mn-lt"/>
                <a:ea typeface="+mn-ea"/>
                <a:cs typeface="+mn-cs"/>
              </a:rPr>
              <a:t>were analyzed. Odds ratios and P values were obtained using simple logistic regression models, as well as</a:t>
            </a:r>
          </a:p>
          <a:p>
            <a:r>
              <a:rPr lang="en-US" sz="1200" b="0" i="0" u="none" strike="noStrike" kern="1200" baseline="0" dirty="0" smtClean="0">
                <a:solidFill>
                  <a:schemeClr val="tx1"/>
                </a:solidFill>
                <a:latin typeface="+mn-lt"/>
                <a:ea typeface="+mn-ea"/>
                <a:cs typeface="+mn-cs"/>
              </a:rPr>
              <a:t>from multiple logistic regression models with adjustment for clinical predictors.</a:t>
            </a:r>
          </a:p>
          <a:p>
            <a:r>
              <a:rPr lang="en-US" sz="1200" b="0" i="0" u="none" strike="noStrike" kern="1200" baseline="0" dirty="0" smtClean="0">
                <a:solidFill>
                  <a:schemeClr val="tx1"/>
                </a:solidFill>
                <a:latin typeface="+mn-lt"/>
                <a:ea typeface="+mn-ea"/>
                <a:cs typeface="+mn-cs"/>
              </a:rPr>
              <a:t>Results. rs11651755 in HNF1B was found to be associated with endometriosis in this case–control study. The</a:t>
            </a:r>
          </a:p>
          <a:p>
            <a:r>
              <a:rPr lang="en-US" sz="1200" b="0" i="0" u="none" strike="noStrike" kern="1200" baseline="0" dirty="0" smtClean="0">
                <a:solidFill>
                  <a:schemeClr val="tx1"/>
                </a:solidFill>
                <a:latin typeface="+mn-lt"/>
                <a:ea typeface="+mn-ea"/>
                <a:cs typeface="+mn-cs"/>
              </a:rPr>
              <a:t>OR was 0.66 (95% CI, 0.51 to 0.84) and the P value after correction </a:t>
            </a:r>
            <a:r>
              <a:rPr lang="en-US" sz="1200" b="0" i="0" u="none" strike="noStrike" kern="1200" baseline="0" dirty="0" err="1" smtClean="0">
                <a:solidFill>
                  <a:schemeClr val="tx1"/>
                </a:solidFill>
                <a:latin typeface="+mn-lt"/>
                <a:ea typeface="+mn-ea"/>
                <a:cs typeface="+mn-cs"/>
              </a:rPr>
              <a:t>formultiple</a:t>
            </a:r>
            <a:r>
              <a:rPr lang="en-US" sz="1200" b="0" i="0" u="none" strike="noStrike" kern="1200" baseline="0" dirty="0" smtClean="0">
                <a:solidFill>
                  <a:schemeClr val="tx1"/>
                </a:solidFill>
                <a:latin typeface="+mn-lt"/>
                <a:ea typeface="+mn-ea"/>
                <a:cs typeface="+mn-cs"/>
              </a:rPr>
              <a:t> testing was 0.01. None of the other</a:t>
            </a:r>
          </a:p>
          <a:p>
            <a:r>
              <a:rPr lang="en-US" sz="1200" b="0" i="0" u="none" strike="noStrike" kern="1200" baseline="0" dirty="0" smtClean="0">
                <a:solidFill>
                  <a:schemeClr val="tx1"/>
                </a:solidFill>
                <a:latin typeface="+mn-lt"/>
                <a:ea typeface="+mn-ea"/>
                <a:cs typeface="+mn-cs"/>
              </a:rPr>
              <a:t>genotypes was associated with a risk for endometriosis.</a:t>
            </a:r>
          </a:p>
          <a:p>
            <a:r>
              <a:rPr lang="en-US" sz="1200" b="0" i="0" u="none" strike="noStrike" kern="1200" baseline="0" dirty="0" smtClean="0">
                <a:solidFill>
                  <a:schemeClr val="tx1"/>
                </a:solidFill>
                <a:latin typeface="+mn-lt"/>
                <a:ea typeface="+mn-ea"/>
                <a:cs typeface="+mn-cs"/>
              </a:rPr>
              <a:t>Conclusions. As rs11651755 in HNF1B modified both the ovarian cancer risk and also the risk for endometriosis,</a:t>
            </a:r>
          </a:p>
          <a:p>
            <a:r>
              <a:rPr lang="en-US" sz="1200" b="0" i="0" u="none" strike="noStrike" kern="1200" baseline="0" dirty="0" smtClean="0">
                <a:solidFill>
                  <a:schemeClr val="tx1"/>
                </a:solidFill>
                <a:latin typeface="+mn-lt"/>
                <a:ea typeface="+mn-ea"/>
                <a:cs typeface="+mn-cs"/>
              </a:rPr>
              <a:t>HNF1B may be causally involved in the </a:t>
            </a:r>
            <a:r>
              <a:rPr lang="en-US" sz="1200" b="0" i="0" u="none" strike="noStrike" kern="1200" baseline="0" dirty="0" err="1" smtClean="0">
                <a:solidFill>
                  <a:schemeClr val="tx1"/>
                </a:solidFill>
                <a:latin typeface="+mn-lt"/>
                <a:ea typeface="+mn-ea"/>
                <a:cs typeface="+mn-cs"/>
              </a:rPr>
              <a:t>pathogenetic</a:t>
            </a:r>
            <a:r>
              <a:rPr lang="en-US" sz="1200" b="0" i="0" u="none" strike="noStrike" kern="1200" baseline="0" dirty="0" smtClean="0">
                <a:solidFill>
                  <a:schemeClr val="tx1"/>
                </a:solidFill>
                <a:latin typeface="+mn-lt"/>
                <a:ea typeface="+mn-ea"/>
                <a:cs typeface="+mn-cs"/>
              </a:rPr>
              <a:t> pathway leading </a:t>
            </a:r>
            <a:r>
              <a:rPr lang="en-US" sz="1200" b="0" i="0" u="none" strike="noStrike" kern="1200" baseline="0" dirty="0" err="1" smtClean="0">
                <a:solidFill>
                  <a:schemeClr val="tx1"/>
                </a:solidFill>
                <a:latin typeface="+mn-lt"/>
                <a:ea typeface="+mn-ea"/>
                <a:cs typeface="+mn-cs"/>
              </a:rPr>
              <a:t>fromendometriosis</a:t>
            </a:r>
            <a:r>
              <a:rPr lang="en-US" sz="1200" b="0" i="0" u="none" strike="noStrike" kern="1200" baseline="0" dirty="0" smtClean="0">
                <a:solidFill>
                  <a:schemeClr val="tx1"/>
                </a:solidFill>
                <a:latin typeface="+mn-lt"/>
                <a:ea typeface="+mn-ea"/>
                <a:cs typeface="+mn-cs"/>
              </a:rPr>
              <a:t> to ovarian cancer</a:t>
            </a:r>
            <a:endParaRPr lang="tr-TR" sz="1200" b="0" i="0" u="none" strike="noStrike" kern="1200" baseline="0" dirty="0" smtClean="0">
              <a:solidFill>
                <a:schemeClr val="tx1"/>
              </a:solidFill>
              <a:latin typeface="+mn-lt"/>
              <a:ea typeface="+mn-ea"/>
              <a:cs typeface="+mn-cs"/>
            </a:endParaRPr>
          </a:p>
          <a:p>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conclusion, this study supports that HNF1B is involved in the etiology</a:t>
            </a:r>
          </a:p>
          <a:p>
            <a:r>
              <a:rPr lang="en-US" sz="1200" b="0" i="0" u="none" strike="noStrike" kern="1200" baseline="0" dirty="0" smtClean="0">
                <a:solidFill>
                  <a:schemeClr val="tx1"/>
                </a:solidFill>
                <a:latin typeface="+mn-lt"/>
                <a:ea typeface="+mn-ea"/>
                <a:cs typeface="+mn-cs"/>
              </a:rPr>
              <a:t>of both endometriosis and ovarian cancer, suggesting a common</a:t>
            </a:r>
          </a:p>
          <a:p>
            <a:r>
              <a:rPr lang="en-US" sz="1200" b="0" i="0" u="none" strike="noStrike" kern="1200" baseline="0" dirty="0" smtClean="0">
                <a:solidFill>
                  <a:schemeClr val="tx1"/>
                </a:solidFill>
                <a:latin typeface="+mn-lt"/>
                <a:ea typeface="+mn-ea"/>
                <a:cs typeface="+mn-cs"/>
              </a:rPr>
              <a:t>genetic etiology. It can be hypothesized that HNF1B is involved in the</a:t>
            </a:r>
          </a:p>
          <a:p>
            <a:r>
              <a:rPr lang="en-US" sz="1200" b="0" i="0" u="none" strike="noStrike" kern="1200" baseline="0" dirty="0" smtClean="0">
                <a:solidFill>
                  <a:schemeClr val="tx1"/>
                </a:solidFill>
                <a:latin typeface="+mn-lt"/>
                <a:ea typeface="+mn-ea"/>
                <a:cs typeface="+mn-cs"/>
              </a:rPr>
              <a:t>very early pathogenesis of ovarian cancer including endometriosis as</a:t>
            </a:r>
          </a:p>
          <a:p>
            <a:r>
              <a:rPr lang="en-US" sz="1200" b="0" i="0" u="none" strike="noStrike" kern="1200" baseline="0" dirty="0" smtClean="0">
                <a:solidFill>
                  <a:schemeClr val="tx1"/>
                </a:solidFill>
                <a:latin typeface="+mn-lt"/>
                <a:ea typeface="+mn-ea"/>
                <a:cs typeface="+mn-cs"/>
              </a:rPr>
              <a:t>part of this pathway. Further studies are needed in order to confirm</a:t>
            </a:r>
          </a:p>
          <a:p>
            <a:r>
              <a:rPr lang="en-US" sz="1200" b="0" i="0" u="none" strike="noStrike" kern="1200" baseline="0" dirty="0" smtClean="0">
                <a:solidFill>
                  <a:schemeClr val="tx1"/>
                </a:solidFill>
                <a:latin typeface="+mn-lt"/>
                <a:ea typeface="+mn-ea"/>
                <a:cs typeface="+mn-cs"/>
              </a:rPr>
              <a:t>these results and to try to identify drivers and inhibitors of this multistep</a:t>
            </a:r>
          </a:p>
          <a:p>
            <a:r>
              <a:rPr lang="en-US" sz="1200" b="0" i="0" u="none" strike="noStrike" kern="1200" baseline="0" dirty="0" smtClean="0">
                <a:solidFill>
                  <a:schemeClr val="tx1"/>
                </a:solidFill>
                <a:latin typeface="+mn-lt"/>
                <a:ea typeface="+mn-ea"/>
                <a:cs typeface="+mn-cs"/>
              </a:rPr>
              <a:t>carcinogenesis through endometriosis. HNF1B represents a </a:t>
            </a:r>
            <a:r>
              <a:rPr lang="en-US" sz="1200" b="0" i="0" u="none" strike="noStrike" kern="1200" baseline="0" dirty="0" err="1" smtClean="0">
                <a:solidFill>
                  <a:schemeClr val="tx1"/>
                </a:solidFill>
                <a:latin typeface="+mn-lt"/>
                <a:ea typeface="+mn-ea"/>
                <a:cs typeface="+mn-cs"/>
              </a:rPr>
              <a:t>reasonablywell</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known gene that can help promote this research in the field of</a:t>
            </a:r>
          </a:p>
          <a:p>
            <a:r>
              <a:rPr lang="tr-TR" sz="1200" b="0" i="0" u="none" strike="noStrike" kern="1200" baseline="0" dirty="0" smtClean="0">
                <a:solidFill>
                  <a:schemeClr val="tx1"/>
                </a:solidFill>
                <a:latin typeface="+mn-lt"/>
                <a:ea typeface="+mn-ea"/>
                <a:cs typeface="+mn-cs"/>
              </a:rPr>
              <a:t>endometriosis and ovarian cancer.</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73</a:t>
            </a:fld>
            <a:endParaRPr lang="tr-TR"/>
          </a:p>
        </p:txBody>
      </p:sp>
    </p:spTree>
    <p:extLst>
      <p:ext uri="{BB962C8B-B14F-4D97-AF65-F5344CB8AC3E}">
        <p14:creationId xmlns:p14="http://schemas.microsoft.com/office/powerpoint/2010/main" val="10706055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effectLst/>
              </a:rPr>
              <a:t>Researchers from BC Women's Hospital + Health Centre, BC Cancer Agency, Vancouver Coastal Health, the University of British Columbia and collaborators at Johns Hopkins Medical Institutions examined tissues from women with endometriosis to make their discovery.</a:t>
            </a:r>
            <a:endParaRPr lang="tr-TR" dirty="0" smtClean="0">
              <a:effectLst/>
            </a:endParaRPr>
          </a:p>
          <a:p>
            <a:r>
              <a:rPr lang="en-US" dirty="0" smtClean="0"/>
              <a:t>Endometriosis, defined as the presence of ectopic endometrial stroma and epithelium, affects approximately 10% of reproductive-age women and can cause pelvic pain and infertility. </a:t>
            </a:r>
            <a:r>
              <a:rPr lang="en-US" dirty="0" err="1" smtClean="0"/>
              <a:t>Endometriotic</a:t>
            </a:r>
            <a:r>
              <a:rPr lang="en-US" dirty="0" smtClean="0"/>
              <a:t> lesions are considered to be benign inflammatory lesions but have </a:t>
            </a:r>
            <a:r>
              <a:rPr lang="en-US" dirty="0" err="1" smtClean="0"/>
              <a:t>cancerlike</a:t>
            </a:r>
            <a:r>
              <a:rPr lang="en-US" dirty="0" smtClean="0"/>
              <a:t> features such as local invasion and resistance to apoptosis.</a:t>
            </a:r>
          </a:p>
          <a:p>
            <a:r>
              <a:rPr lang="en-US" dirty="0" smtClean="0"/>
              <a:t>METHODS We analyzed deeply infiltrating </a:t>
            </a:r>
            <a:r>
              <a:rPr lang="en-US" dirty="0" err="1" smtClean="0"/>
              <a:t>endometriotic</a:t>
            </a:r>
            <a:r>
              <a:rPr lang="en-US" dirty="0" smtClean="0"/>
              <a:t> lesions from 27 patients by means of </a:t>
            </a:r>
            <a:r>
              <a:rPr lang="en-US" dirty="0" err="1" smtClean="0"/>
              <a:t>exomewide</a:t>
            </a:r>
            <a:r>
              <a:rPr lang="en-US" dirty="0" smtClean="0"/>
              <a:t> sequencing (24 patients) or cancer-driver targeted sequencing (3 patients). Mutations were validated with the use of digital genomic methods in </a:t>
            </a:r>
            <a:r>
              <a:rPr lang="en-US" dirty="0" err="1" smtClean="0"/>
              <a:t>microdissected</a:t>
            </a:r>
            <a:r>
              <a:rPr lang="en-US" dirty="0" smtClean="0"/>
              <a:t> epithelium and stroma. Epithelial and stromal components of lesions from an additional 12 patients were analyzed by means of a droplet digital polymerase-chain-reaction (PCR) assay for recurrent activating KRAS mutations.</a:t>
            </a:r>
          </a:p>
          <a:p>
            <a:r>
              <a:rPr lang="en-US" dirty="0" smtClean="0"/>
              <a:t>RESULTS Exome sequencing revealed somatic mutations in 19 of 24 patients (79%). Five patients harbored known cancer driver mutations in ARID1A, PIK3CA, KRAS, or PPP2R1A, which were validated by Safe-Sequencing System or </a:t>
            </a:r>
            <a:r>
              <a:rPr lang="en-US" dirty="0" err="1" smtClean="0"/>
              <a:t>immunohistochemical</a:t>
            </a:r>
            <a:r>
              <a:rPr lang="en-US" dirty="0" smtClean="0"/>
              <a:t> analysis. The likelihood of driver genes being affected at this rate in the absence of selection was estimated at P = 0.001 (binomial test). Targeted sequencing and a droplet digital PCR assay identified KRAS mutations in 2 of 3 patients and 3 of 12 patients, respectively, with mutations in the epithelium but not the stroma. One patient harbored two different KRAS mutations, c.35G→T and c.35G→C, and another carried identical KRAS c.35G→A mutations in three distinct lesions.</a:t>
            </a:r>
          </a:p>
          <a:p>
            <a:r>
              <a:rPr lang="en-US" dirty="0" smtClean="0"/>
              <a:t>CONCLUSIONS We found that lesions in deep infiltrating endometriosis, which are associated with virtually no risk of malignant transformation, harbor somatic cancer driver mutations. Ten of 39 deep infiltrating lesions (26%) carried driver mutations; all the tested somatic mutations appeared to be confined to the epithelial compartment of </a:t>
            </a:r>
            <a:r>
              <a:rPr lang="en-US" dirty="0" err="1" smtClean="0"/>
              <a:t>endometriotic</a:t>
            </a:r>
            <a:r>
              <a:rPr lang="en-US" dirty="0" smtClean="0"/>
              <a:t> lesions.</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74</a:t>
            </a:fld>
            <a:endParaRPr lang="tr-TR"/>
          </a:p>
        </p:txBody>
      </p:sp>
    </p:spTree>
    <p:extLst>
      <p:ext uri="{BB962C8B-B14F-4D97-AF65-F5344CB8AC3E}">
        <p14:creationId xmlns:p14="http://schemas.microsoft.com/office/powerpoint/2010/main" val="1202566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this observational study, the specimens of 388 consecutive patients undergoing a surgical procedure whose final diagnosis included cystic ovarian endometriosis were </a:t>
            </a:r>
            <a:r>
              <a:rPr lang="en-US" dirty="0" err="1" smtClean="0"/>
              <a:t>histopathologically</a:t>
            </a:r>
            <a:r>
              <a:rPr lang="en-US" dirty="0" smtClean="0"/>
              <a:t> reviewed. The prevalence and patient characteristics of cases featuring epithelial metaplasia, hyperplasia, atypia, and </a:t>
            </a:r>
            <a:r>
              <a:rPr lang="en-US" dirty="0" err="1" smtClean="0"/>
              <a:t>endometrioid</a:t>
            </a:r>
            <a:r>
              <a:rPr lang="en-US" dirty="0" smtClean="0"/>
              <a:t> carcinoma arising in endometriosis were analyzed.</a:t>
            </a:r>
          </a:p>
          <a:p>
            <a:r>
              <a:rPr lang="en-US" b="1" dirty="0" smtClean="0"/>
              <a:t>RESULTS: </a:t>
            </a:r>
          </a:p>
          <a:p>
            <a:r>
              <a:rPr lang="en-US" dirty="0" smtClean="0"/>
              <a:t>The epithelial lining was evaluable in 339 cases. Left-sided cysts were significantly more common than right-sided ones (P &lt; 0.0001). The observed prevalence was 12.1% for metaplasia, 9.4% for hyperplasia, 5.9% for atypia, and 4.1% for </a:t>
            </a:r>
            <a:r>
              <a:rPr lang="en-US" dirty="0" err="1" smtClean="0"/>
              <a:t>endometrioid</a:t>
            </a:r>
            <a:r>
              <a:rPr lang="en-US" dirty="0" smtClean="0"/>
              <a:t> carcinoma arising in endometriosis. Complex hyperplasia, but not simple hyperplasia or metaplasia, was significantly more common in cases with associated </a:t>
            </a:r>
            <a:r>
              <a:rPr lang="en-US" dirty="0" err="1" smtClean="0"/>
              <a:t>endometrioid</a:t>
            </a:r>
            <a:r>
              <a:rPr lang="en-US" dirty="0" smtClean="0"/>
              <a:t> carcinoma than in all other cases (P &lt; 0.00001). A statistically significant trend for increasing age from normal epithelium to carcinoma was observed (P &lt; 0.001).</a:t>
            </a:r>
          </a:p>
          <a:p>
            <a:r>
              <a:rPr lang="en-US" b="1" dirty="0" smtClean="0"/>
              <a:t>CONCLUSIONS: </a:t>
            </a:r>
          </a:p>
          <a:p>
            <a:r>
              <a:rPr lang="en-US" dirty="0" smtClean="0"/>
              <a:t>Epithelial abnormalities are a common finding in cystic ovarian endometriosis. Despite their clinical significance being still debated, complex hyperplasia and atypia can be associated with malignant transformation of endometriosis. Their observation in a surgical specimen, particularly in older patients, should indicate a careful examination of the entire lining of the cyst and a strict follow-up of the patient.</a:t>
            </a:r>
          </a:p>
          <a:p>
            <a:pPr eaLnBrk="1" hangingPunct="1">
              <a:spcBef>
                <a:spcPct val="0"/>
              </a:spcBef>
            </a:pPr>
            <a:endParaRPr lang="en-US" altLang="en-US" dirty="0" smtClean="0"/>
          </a:p>
        </p:txBody>
      </p:sp>
      <p:sp>
        <p:nvSpPr>
          <p:cNvPr id="36868"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Garamond" pitchFamily="18" charset="0"/>
              </a:defRPr>
            </a:lvl1pPr>
            <a:lvl2pPr marL="742950" indent="-285750" eaLnBrk="0" hangingPunct="0">
              <a:defRPr>
                <a:solidFill>
                  <a:schemeClr val="tx1"/>
                </a:solidFill>
                <a:latin typeface="Garamond" pitchFamily="18" charset="0"/>
              </a:defRPr>
            </a:lvl2pPr>
            <a:lvl3pPr marL="1143000" indent="-228600" eaLnBrk="0" hangingPunct="0">
              <a:defRPr>
                <a:solidFill>
                  <a:schemeClr val="tx1"/>
                </a:solidFill>
                <a:latin typeface="Garamond" pitchFamily="18" charset="0"/>
              </a:defRPr>
            </a:lvl3pPr>
            <a:lvl4pPr marL="1600200" indent="-228600" eaLnBrk="0" hangingPunct="0">
              <a:defRPr>
                <a:solidFill>
                  <a:schemeClr val="tx1"/>
                </a:solidFill>
                <a:latin typeface="Garamond" pitchFamily="18" charset="0"/>
              </a:defRPr>
            </a:lvl4pPr>
            <a:lvl5pPr marL="2057400" indent="-228600" eaLnBrk="0" hangingPunct="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eaLnBrk="1" hangingPunct="1">
              <a:defRPr/>
            </a:pPr>
            <a:fld id="{BD507AAE-C473-4041-BFFD-22F6936B64AF}" type="slidenum">
              <a:rPr lang="tr-TR" smtClean="0"/>
              <a:pPr eaLnBrk="1" hangingPunct="1">
                <a:defRPr/>
              </a:pPr>
              <a:t>77</a:t>
            </a:fld>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200" kern="1200" dirty="0" smtClean="0">
                <a:solidFill>
                  <a:schemeClr val="tx1"/>
                </a:solidFill>
                <a:effectLst/>
                <a:latin typeface="+mn-lt"/>
                <a:ea typeface="+mn-ea"/>
                <a:cs typeface="+mn-cs"/>
              </a:rPr>
              <a:t>31/12/2018 tüik verileri</a:t>
            </a:r>
          </a:p>
          <a:p>
            <a:r>
              <a:rPr lang="tr-TR" sz="1200" kern="1200" dirty="0" smtClean="0">
                <a:solidFill>
                  <a:schemeClr val="tx1"/>
                </a:solidFill>
                <a:effectLst/>
                <a:latin typeface="+mn-lt"/>
                <a:ea typeface="+mn-ea"/>
                <a:cs typeface="+mn-cs"/>
              </a:rPr>
              <a:t> </a:t>
            </a:r>
          </a:p>
          <a:p>
            <a:r>
              <a:rPr lang="tr-TR" sz="1200" kern="1200" dirty="0" smtClean="0">
                <a:solidFill>
                  <a:schemeClr val="tx1"/>
                </a:solidFill>
                <a:effectLst/>
                <a:latin typeface="+mn-lt"/>
                <a:ea typeface="+mn-ea"/>
                <a:cs typeface="+mn-cs"/>
              </a:rPr>
              <a:t>10-14 yaş: 3.086.146</a:t>
            </a:r>
          </a:p>
          <a:p>
            <a:r>
              <a:rPr lang="tr-TR" sz="1200" kern="1200" dirty="0" smtClean="0">
                <a:solidFill>
                  <a:schemeClr val="tx1"/>
                </a:solidFill>
                <a:effectLst/>
                <a:latin typeface="+mn-lt"/>
                <a:ea typeface="+mn-ea"/>
                <a:cs typeface="+mn-cs"/>
              </a:rPr>
              <a:t>15-19 yaş:3.124.818</a:t>
            </a:r>
          </a:p>
          <a:p>
            <a:r>
              <a:rPr lang="tr-TR" sz="1200" kern="1200" dirty="0" smtClean="0">
                <a:solidFill>
                  <a:schemeClr val="tx1"/>
                </a:solidFill>
                <a:effectLst/>
                <a:latin typeface="+mn-lt"/>
                <a:ea typeface="+mn-ea"/>
                <a:cs typeface="+mn-cs"/>
              </a:rPr>
              <a:t>40-44 yaş: 2.892.697</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14</a:t>
            </a:fld>
            <a:endParaRPr lang="tr-TR"/>
          </a:p>
        </p:txBody>
      </p:sp>
    </p:spTree>
    <p:extLst>
      <p:ext uri="{BB962C8B-B14F-4D97-AF65-F5344CB8AC3E}">
        <p14:creationId xmlns:p14="http://schemas.microsoft.com/office/powerpoint/2010/main" val="3199085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S PGothic" charset="0"/>
                <a:cs typeface="MS PGothic" charset="0"/>
              </a:rPr>
              <a:t>A retrospective analysis was performed of 530 patients with malignant ovarian</a:t>
            </a:r>
          </a:p>
          <a:p>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and 131 with borderline ovarian </a:t>
            </a:r>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who underwent surgery in our hospital between 1995</a:t>
            </a:r>
          </a:p>
          <a:p>
            <a:r>
              <a:rPr lang="en-US" sz="1200" b="0" i="0" u="none" strike="noStrike" kern="1200" baseline="0" dirty="0" smtClean="0">
                <a:solidFill>
                  <a:schemeClr val="tx1"/>
                </a:solidFill>
                <a:latin typeface="+mn-lt"/>
                <a:ea typeface="MS PGothic" charset="0"/>
                <a:cs typeface="MS PGothic" charset="0"/>
              </a:rPr>
              <a:t>and 2011. </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Forty-eight (</a:t>
            </a:r>
            <a:r>
              <a:rPr lang="en-US" sz="1200" b="1" i="0" u="none" strike="noStrike" kern="1200" baseline="0" dirty="0" smtClean="0">
                <a:solidFill>
                  <a:schemeClr val="tx1"/>
                </a:solidFill>
                <a:latin typeface="+mn-lt"/>
                <a:ea typeface="MS PGothic" charset="0"/>
                <a:cs typeface="MS PGothic" charset="0"/>
              </a:rPr>
              <a:t>7.3%</a:t>
            </a:r>
            <a:r>
              <a:rPr lang="en-US" sz="1200" b="0" i="0" u="none" strike="noStrike" kern="1200" baseline="0" dirty="0" smtClean="0">
                <a:solidFill>
                  <a:schemeClr val="tx1"/>
                </a:solidFill>
                <a:latin typeface="+mn-lt"/>
                <a:ea typeface="MS PGothic" charset="0"/>
                <a:cs typeface="MS PGothic" charset="0"/>
              </a:rPr>
              <a:t>) of 661 patients with malignant and borderline ovarian </a:t>
            </a:r>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were associated</a:t>
            </a:r>
          </a:p>
          <a:p>
            <a:r>
              <a:rPr lang="en-US" sz="1200" b="0" i="0" u="none" strike="noStrike" kern="1200" baseline="0" dirty="0" smtClean="0">
                <a:solidFill>
                  <a:schemeClr val="tx1"/>
                </a:solidFill>
                <a:latin typeface="+mn-lt"/>
                <a:ea typeface="MS PGothic" charset="0"/>
                <a:cs typeface="MS PGothic" charset="0"/>
              </a:rPr>
              <a:t>with endometriosis. </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Of the 48 endometriosis cases, </a:t>
            </a:r>
            <a:r>
              <a:rPr lang="en-US" sz="1200" b="1" i="0" u="none" strike="noStrike" kern="1200" baseline="0" dirty="0" smtClean="0">
                <a:solidFill>
                  <a:schemeClr val="tx1"/>
                </a:solidFill>
                <a:latin typeface="+mn-lt"/>
                <a:ea typeface="MS PGothic" charset="0"/>
                <a:cs typeface="MS PGothic" charset="0"/>
              </a:rPr>
              <a:t>73% of those were atypical.</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The most frequently endometriosis associated</a:t>
            </a:r>
          </a:p>
          <a:p>
            <a:r>
              <a:rPr lang="en-US" sz="1200" b="0" i="0" u="none" strike="noStrike" kern="1200" baseline="0" dirty="0" smtClean="0">
                <a:solidFill>
                  <a:schemeClr val="tx1"/>
                </a:solidFill>
                <a:latin typeface="+mn-lt"/>
                <a:ea typeface="MS PGothic" charset="0"/>
                <a:cs typeface="MS PGothic" charset="0"/>
              </a:rPr>
              <a:t>subtypes were </a:t>
            </a:r>
            <a:r>
              <a:rPr lang="en-US" sz="1200" b="0" i="0" u="none" strike="noStrike" kern="1200" baseline="0" dirty="0" err="1" smtClean="0">
                <a:solidFill>
                  <a:schemeClr val="tx1"/>
                </a:solidFill>
                <a:latin typeface="+mn-lt"/>
                <a:ea typeface="MS PGothic" charset="0"/>
                <a:cs typeface="MS PGothic" charset="0"/>
              </a:rPr>
              <a:t>endometrioid</a:t>
            </a:r>
            <a:r>
              <a:rPr lang="en-US" sz="1200" b="0" i="0" u="none" strike="noStrike" kern="1200" baseline="0" dirty="0" smtClean="0">
                <a:solidFill>
                  <a:schemeClr val="tx1"/>
                </a:solidFill>
                <a:latin typeface="+mn-lt"/>
                <a:ea typeface="MS PGothic" charset="0"/>
                <a:cs typeface="MS PGothic" charset="0"/>
              </a:rPr>
              <a:t> (33%) and clear cell (18%) </a:t>
            </a:r>
            <a:r>
              <a:rPr lang="en-US" sz="1200" b="0" i="0" u="none" strike="noStrike" kern="1200" baseline="0" dirty="0" err="1" smtClean="0">
                <a:solidFill>
                  <a:schemeClr val="tx1"/>
                </a:solidFill>
                <a:latin typeface="+mn-lt"/>
                <a:ea typeface="MS PGothic" charset="0"/>
                <a:cs typeface="MS PGothic" charset="0"/>
              </a:rPr>
              <a:t>histologies</a:t>
            </a:r>
            <a:r>
              <a:rPr lang="en-US" sz="1200" b="0" i="0" u="none" strike="noStrike" kern="1200" baseline="0" dirty="0" smtClean="0">
                <a:solidFill>
                  <a:schemeClr val="tx1"/>
                </a:solidFill>
                <a:latin typeface="+mn-lt"/>
                <a:ea typeface="MS PGothic" charset="0"/>
                <a:cs typeface="MS PGothic" charset="0"/>
              </a:rPr>
              <a:t>. (%51)</a:t>
            </a:r>
            <a:endParaRPr lang="en-US" dirty="0"/>
          </a:p>
        </p:txBody>
      </p:sp>
      <p:sp>
        <p:nvSpPr>
          <p:cNvPr id="4" name="Slide Number Placeholder 3"/>
          <p:cNvSpPr>
            <a:spLocks noGrp="1"/>
          </p:cNvSpPr>
          <p:nvPr>
            <p:ph type="sldNum" sz="quarter" idx="10"/>
          </p:nvPr>
        </p:nvSpPr>
        <p:spPr/>
        <p:txBody>
          <a:bodyPr/>
          <a:lstStyle/>
          <a:p>
            <a:pPr>
              <a:defRPr/>
            </a:pPr>
            <a:fld id="{94A40640-D719-9847-8237-1888C1CD19A1}" type="slidenum">
              <a:rPr lang="en-US" smtClean="0"/>
              <a:pPr>
                <a:defRPr/>
              </a:pPr>
              <a:t>78</a:t>
            </a:fld>
            <a:endParaRPr lang="en-US"/>
          </a:p>
        </p:txBody>
      </p:sp>
    </p:spTree>
    <p:extLst>
      <p:ext uri="{BB962C8B-B14F-4D97-AF65-F5344CB8AC3E}">
        <p14:creationId xmlns:p14="http://schemas.microsoft.com/office/powerpoint/2010/main" val="19109649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lower risk of epithelial ovarian cancer was observed</a:t>
            </a:r>
            <a:r>
              <a:rPr lang="tr-TR" dirty="0" smtClean="0"/>
              <a:t> </a:t>
            </a:r>
            <a:r>
              <a:rPr lang="en-US" dirty="0" smtClean="0"/>
              <a:t>in women with documented complete surgical excision of </a:t>
            </a:r>
            <a:r>
              <a:rPr lang="en-US" dirty="0" err="1" smtClean="0"/>
              <a:t>endometriotic</a:t>
            </a:r>
            <a:r>
              <a:rPr lang="en-US" dirty="0" smtClean="0"/>
              <a:t> tissue</a:t>
            </a:r>
            <a:r>
              <a:rPr lang="tr-TR" dirty="0" smtClean="0"/>
              <a:t> </a:t>
            </a:r>
            <a:r>
              <a:rPr lang="en-US" dirty="0" smtClean="0"/>
              <a:t>and suggested among women with unilateral oophorectomy. </a:t>
            </a:r>
            <a:endParaRPr lang="tr-TR" dirty="0" smtClean="0"/>
          </a:p>
          <a:p>
            <a:r>
              <a:rPr lang="tr-TR" dirty="0" smtClean="0"/>
              <a:t>The use </a:t>
            </a:r>
            <a:r>
              <a:rPr lang="tr-TR" dirty="0" smtClean="0">
                <a:solidFill>
                  <a:srgbClr val="FFFF00"/>
                </a:solidFill>
              </a:rPr>
              <a:t>of oral </a:t>
            </a:r>
            <a:r>
              <a:rPr lang="en-US" dirty="0" smtClean="0">
                <a:solidFill>
                  <a:srgbClr val="FFFF00"/>
                </a:solidFill>
              </a:rPr>
              <a:t>contraceptives (≥10 years</a:t>
            </a:r>
            <a:r>
              <a:rPr lang="en-US" dirty="0" smtClean="0"/>
              <a:t>) may be associated with a </a:t>
            </a:r>
            <a:r>
              <a:rPr lang="en-US" dirty="0" smtClean="0">
                <a:solidFill>
                  <a:srgbClr val="FFFF00"/>
                </a:solidFill>
              </a:rPr>
              <a:t>lower risk of epithelial ovarian</a:t>
            </a:r>
            <a:r>
              <a:rPr lang="tr-TR" dirty="0" smtClean="0">
                <a:solidFill>
                  <a:srgbClr val="FFFF00"/>
                </a:solidFill>
              </a:rPr>
              <a:t> </a:t>
            </a:r>
            <a:r>
              <a:rPr lang="en-US" dirty="0" smtClean="0">
                <a:solidFill>
                  <a:srgbClr val="FFFF00"/>
                </a:solidFill>
              </a:rPr>
              <a:t>cancer among women with endometriosis</a:t>
            </a:r>
            <a:r>
              <a:rPr lang="en-US" dirty="0" smtClean="0"/>
              <a:t>, </a:t>
            </a:r>
            <a:endParaRPr lang="tr-TR" dirty="0" smtClean="0"/>
          </a:p>
          <a:p>
            <a:r>
              <a:rPr lang="en-US" dirty="0" smtClean="0"/>
              <a:t>whereas older age at endometriosis</a:t>
            </a:r>
            <a:r>
              <a:rPr lang="tr-TR" dirty="0" smtClean="0"/>
              <a:t> diagnosis (</a:t>
            </a:r>
            <a:r>
              <a:rPr lang="tr-TR" dirty="0" smtClean="0">
                <a:solidFill>
                  <a:srgbClr val="FFFF00"/>
                </a:solidFill>
              </a:rPr>
              <a:t>≥45 years, pre- or postmenopausal</a:t>
            </a:r>
            <a:r>
              <a:rPr lang="tr-TR" dirty="0" smtClean="0"/>
              <a:t>), </a:t>
            </a:r>
            <a:r>
              <a:rPr lang="tr-TR" dirty="0" smtClean="0">
                <a:solidFill>
                  <a:srgbClr val="FFFF00"/>
                </a:solidFill>
              </a:rPr>
              <a:t>nulliparity, hyperestrogenism (endogenous or exogenous), post menopausal status at endometriosis diagnosis, </a:t>
            </a:r>
            <a:r>
              <a:rPr lang="en-US" dirty="0" smtClean="0">
                <a:solidFill>
                  <a:srgbClr val="FFFF00"/>
                </a:solidFill>
              </a:rPr>
              <a:t>solid compartments as well as larger size of </a:t>
            </a:r>
            <a:r>
              <a:rPr lang="en-US" dirty="0" err="1" smtClean="0">
                <a:solidFill>
                  <a:srgbClr val="FFFF00"/>
                </a:solidFill>
              </a:rPr>
              <a:t>endometrioma</a:t>
            </a:r>
            <a:r>
              <a:rPr lang="en-US" dirty="0" smtClean="0">
                <a:solidFill>
                  <a:srgbClr val="FFFF00"/>
                </a:solidFill>
              </a:rPr>
              <a:t> (≥9 cm in diameter</a:t>
            </a:r>
            <a:r>
              <a:rPr lang="tr-TR" dirty="0" smtClean="0">
                <a:solidFill>
                  <a:srgbClr val="FFFF00"/>
                </a:solidFill>
              </a:rPr>
              <a:t> </a:t>
            </a:r>
            <a:r>
              <a:rPr lang="en-US" dirty="0" smtClean="0">
                <a:solidFill>
                  <a:srgbClr val="FFFF00"/>
                </a:solidFill>
              </a:rPr>
              <a:t>at endometriosis diagnosis) </a:t>
            </a:r>
            <a:r>
              <a:rPr lang="en-US" dirty="0" smtClean="0"/>
              <a:t>were all associated with an increased risk of</a:t>
            </a:r>
            <a:r>
              <a:rPr lang="tr-TR" dirty="0" smtClean="0"/>
              <a:t> ovarian cancer</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80</a:t>
            </a:fld>
            <a:endParaRPr lang="tr-TR"/>
          </a:p>
        </p:txBody>
      </p:sp>
    </p:spTree>
    <p:extLst>
      <p:ext uri="{BB962C8B-B14F-4D97-AF65-F5344CB8AC3E}">
        <p14:creationId xmlns:p14="http://schemas.microsoft.com/office/powerpoint/2010/main" val="4064777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u="none" strike="noStrike" kern="1200" baseline="0" dirty="0" smtClean="0">
                <a:solidFill>
                  <a:schemeClr val="tx1"/>
                </a:solidFill>
                <a:latin typeface="+mn-lt"/>
                <a:ea typeface="+mn-ea"/>
                <a:cs typeface="+mn-cs"/>
              </a:rPr>
              <a:t>study question: Do sonographic characteristics of ovarian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vary with age in premenopausal women?</a:t>
            </a:r>
          </a:p>
          <a:p>
            <a:r>
              <a:rPr lang="en-US" sz="1200" b="0" i="0" u="none" strike="noStrike" kern="1200" baseline="0" dirty="0" err="1" smtClean="0">
                <a:solidFill>
                  <a:schemeClr val="tx1"/>
                </a:solidFill>
                <a:latin typeface="+mn-lt"/>
                <a:ea typeface="+mn-ea"/>
                <a:cs typeface="+mn-cs"/>
              </a:rPr>
              <a:t>summaryanswer:With</a:t>
            </a:r>
            <a:r>
              <a:rPr lang="en-US" sz="1200" b="0" i="0" u="none" strike="noStrike" kern="1200" baseline="0" dirty="0" smtClean="0">
                <a:solidFill>
                  <a:schemeClr val="tx1"/>
                </a:solidFill>
                <a:latin typeface="+mn-lt"/>
                <a:ea typeface="+mn-ea"/>
                <a:cs typeface="+mn-cs"/>
              </a:rPr>
              <a:t> increasing age,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 cysts and cysts with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and other solid components become </a:t>
            </a:r>
            <a:r>
              <a:rPr lang="en-US" sz="1200" b="0" i="0" u="none" strike="noStrike" kern="1200" baseline="0" dirty="0" err="1" smtClean="0">
                <a:solidFill>
                  <a:schemeClr val="tx1"/>
                </a:solidFill>
                <a:latin typeface="+mn-lt"/>
                <a:ea typeface="+mn-ea"/>
                <a:cs typeface="+mn-cs"/>
              </a:rPr>
              <a:t>morecommon</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whereas ground glass echogenicity of cyst fluid becomes less common.</a:t>
            </a:r>
          </a:p>
          <a:p>
            <a:r>
              <a:rPr lang="en-US" sz="1200" b="0" i="0" u="none" strike="noStrike" kern="1200" baseline="0" dirty="0" smtClean="0">
                <a:solidFill>
                  <a:schemeClr val="tx1"/>
                </a:solidFill>
                <a:latin typeface="+mn-lt"/>
                <a:ea typeface="+mn-ea"/>
                <a:cs typeface="+mn-cs"/>
              </a:rPr>
              <a:t>what is known already: Expectant or medical management of women with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is now accepted. Therefore, the accuracy</a:t>
            </a:r>
          </a:p>
          <a:p>
            <a:r>
              <a:rPr lang="en-US" sz="1200" b="0" i="0" u="none" strike="noStrike" kern="1200" baseline="0" dirty="0" smtClean="0">
                <a:solidFill>
                  <a:schemeClr val="tx1"/>
                </a:solidFill>
                <a:latin typeface="+mn-lt"/>
                <a:ea typeface="+mn-ea"/>
                <a:cs typeface="+mn-cs"/>
              </a:rPr>
              <a:t>of non-invasive diagnosis of these cysts is pivotal. A clinically relevant question is whether the sonographic characteristics of ovarian </a:t>
            </a:r>
            <a:r>
              <a:rPr lang="en-US" sz="1200" b="0" i="0" u="none" strike="noStrike" kern="1200" baseline="0" dirty="0" err="1" smtClean="0">
                <a:solidFill>
                  <a:schemeClr val="tx1"/>
                </a:solidFill>
                <a:latin typeface="+mn-lt"/>
                <a:ea typeface="+mn-ea"/>
                <a:cs typeface="+mn-cs"/>
              </a:rPr>
              <a:t>endometriomas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are the same irrespective of the age of the woman.</a:t>
            </a:r>
          </a:p>
          <a:p>
            <a:r>
              <a:rPr lang="en-US" sz="1200" b="0" i="0" u="none" strike="noStrike" kern="1200" baseline="0" dirty="0" smtClean="0">
                <a:solidFill>
                  <a:schemeClr val="tx1"/>
                </a:solidFill>
                <a:latin typeface="+mn-lt"/>
                <a:ea typeface="+mn-ea"/>
                <a:cs typeface="+mn-cs"/>
              </a:rPr>
              <a:t>study design, size, duration: This is a secondary analysis of cross-sectional data in the International Ovarian Tumor Analysis</a:t>
            </a:r>
          </a:p>
          <a:p>
            <a:r>
              <a:rPr lang="en-US" sz="1200" b="0" i="0" u="none" strike="noStrike" kern="1200" baseline="0" dirty="0" smtClean="0">
                <a:solidFill>
                  <a:schemeClr val="tx1"/>
                </a:solidFill>
                <a:latin typeface="+mn-lt"/>
                <a:ea typeface="+mn-ea"/>
                <a:cs typeface="+mn-cs"/>
              </a:rPr>
              <a:t>(IOTA) database. The database contains clinical and ultrasound information collected pre-operatively between 1999 and 2012 from5914 patients</a:t>
            </a:r>
          </a:p>
          <a:p>
            <a:r>
              <a:rPr lang="en-US" sz="1200" b="0" i="0" u="none" strike="noStrike" kern="1200" baseline="0" dirty="0" smtClean="0">
                <a:solidFill>
                  <a:schemeClr val="tx1"/>
                </a:solidFill>
                <a:latin typeface="+mn-lt"/>
                <a:ea typeface="+mn-ea"/>
                <a:cs typeface="+mn-cs"/>
              </a:rPr>
              <a:t>with adnexal masses in 24 ultrasound </a:t>
            </a:r>
            <a:r>
              <a:rPr lang="en-US" sz="1200" b="0" i="0" u="none" strike="noStrike" kern="1200" baseline="0" dirty="0" err="1" smtClean="0">
                <a:solidFill>
                  <a:schemeClr val="tx1"/>
                </a:solidFill>
                <a:latin typeface="+mn-lt"/>
                <a:ea typeface="+mn-ea"/>
                <a:cs typeface="+mn-cs"/>
              </a:rPr>
              <a:t>centres</a:t>
            </a:r>
            <a:r>
              <a:rPr lang="en-US" sz="1200" b="0" i="0" u="none" strike="noStrike" kern="1200" baseline="0" dirty="0" smtClean="0">
                <a:solidFill>
                  <a:schemeClr val="tx1"/>
                </a:solidFill>
                <a:latin typeface="+mn-lt"/>
                <a:ea typeface="+mn-ea"/>
                <a:cs typeface="+mn-cs"/>
              </a:rPr>
              <a:t> in 10 countries.</a:t>
            </a:r>
          </a:p>
          <a:p>
            <a:r>
              <a:rPr lang="en-US" sz="1200" b="0" i="0" u="none" strike="noStrike" kern="1200" baseline="0" dirty="0" smtClean="0">
                <a:solidFill>
                  <a:schemeClr val="tx1"/>
                </a:solidFill>
                <a:latin typeface="+mn-lt"/>
                <a:ea typeface="+mn-ea"/>
                <a:cs typeface="+mn-cs"/>
              </a:rPr>
              <a:t>participants/materials, setting, methods: There were 1005 histologically confirmed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in adult premenopausal</a:t>
            </a:r>
          </a:p>
          <a:p>
            <a:r>
              <a:rPr lang="en-US" sz="1200" b="0" i="0" u="none" strike="noStrike" kern="1200" baseline="0" dirty="0" smtClean="0">
                <a:solidFill>
                  <a:schemeClr val="tx1"/>
                </a:solidFill>
                <a:latin typeface="+mn-lt"/>
                <a:ea typeface="+mn-ea"/>
                <a:cs typeface="+mn-cs"/>
              </a:rPr>
              <a:t>patients found in the database and these were used in our analysis. The following ultrasound variables (defined using IOTA terminology)</a:t>
            </a:r>
          </a:p>
          <a:p>
            <a:r>
              <a:rPr lang="en-US" sz="1200" b="0" i="0" u="none" strike="noStrike" kern="1200" baseline="0" dirty="0" smtClean="0">
                <a:solidFill>
                  <a:schemeClr val="tx1"/>
                </a:solidFill>
                <a:latin typeface="+mn-lt"/>
                <a:ea typeface="+mn-ea"/>
                <a:cs typeface="+mn-cs"/>
              </a:rPr>
              <a:t>were used to describe the ultrasound appearance of the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tender mass at ultrasound, largest diameter of lesion, </a:t>
            </a:r>
            <a:r>
              <a:rPr lang="en-US" sz="1200" b="0" i="0" u="none" strike="noStrike" kern="1200" baseline="0" dirty="0" err="1" smtClean="0">
                <a:solidFill>
                  <a:schemeClr val="tx1"/>
                </a:solidFill>
                <a:latin typeface="+mn-lt"/>
                <a:ea typeface="+mn-ea"/>
                <a:cs typeface="+mn-cs"/>
              </a:rPr>
              <a:t>tumour</a:t>
            </a:r>
            <a:r>
              <a:rPr lang="en-US" sz="1200" b="0" i="0" u="none" strike="noStrike" kern="1200" baseline="0" dirty="0" smtClean="0">
                <a:solidFill>
                  <a:schemeClr val="tx1"/>
                </a:solidFill>
                <a:latin typeface="+mn-lt"/>
                <a:ea typeface="+mn-ea"/>
                <a:cs typeface="+mn-cs"/>
              </a:rPr>
              <a:t> type (</a:t>
            </a:r>
            <a:r>
              <a:rPr lang="en-US" sz="1200" b="0" i="0" u="none" strike="noStrike" kern="1200" baseline="0" dirty="0" err="1" smtClean="0">
                <a:solidFill>
                  <a:schemeClr val="tx1"/>
                </a:solidFill>
                <a:latin typeface="+mn-lt"/>
                <a:ea typeface="+mn-ea"/>
                <a:cs typeface="+mn-cs"/>
              </a:rPr>
              <a:t>unilocular</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err="1" smtClean="0">
                <a:solidFill>
                  <a:schemeClr val="tx1"/>
                </a:solidFill>
                <a:latin typeface="+mn-lt"/>
                <a:ea typeface="+mn-ea"/>
                <a:cs typeface="+mn-cs"/>
              </a:rPr>
              <a:t>unilocular</a:t>
            </a:r>
            <a:r>
              <a:rPr lang="en-US" sz="1200" b="0" i="0" u="none" strike="noStrike" kern="1200" baseline="0" dirty="0" smtClean="0">
                <a:solidFill>
                  <a:schemeClr val="tx1"/>
                </a:solidFill>
                <a:latin typeface="+mn-lt"/>
                <a:ea typeface="+mn-ea"/>
                <a:cs typeface="+mn-cs"/>
              </a:rPr>
              <a:t>-solid,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-solid, solid), echogenicity of cyst content, presence of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number of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height (mm) of largest </a:t>
            </a:r>
            <a:r>
              <a:rPr lang="en-US" sz="1200" b="0" i="0" u="none" strike="noStrike" kern="1200" baseline="0" dirty="0" err="1" smtClean="0">
                <a:solidFill>
                  <a:schemeClr val="tx1"/>
                </a:solidFill>
                <a:latin typeface="+mn-lt"/>
                <a:ea typeface="+mn-ea"/>
                <a:cs typeface="+mn-cs"/>
              </a:rPr>
              <a:t>papillation</a:t>
            </a:r>
            <a:r>
              <a:rPr lang="en-US" sz="1200" b="0" i="0" u="none" strike="noStrike" kern="1200" baseline="0" dirty="0" smtClean="0">
                <a:solidFill>
                  <a:schemeClr val="tx1"/>
                </a:solidFill>
                <a:latin typeface="+mn-lt"/>
                <a:ea typeface="+mn-ea"/>
                <a:cs typeface="+mn-cs"/>
              </a:rPr>
              <a:t>, presence and proportion of solid tissue and number of cyst </a:t>
            </a:r>
            <a:r>
              <a:rPr lang="en-US" sz="1200" b="0" i="0" u="none" strike="noStrike" kern="1200" baseline="0" dirty="0" err="1" smtClean="0">
                <a:solidFill>
                  <a:schemeClr val="tx1"/>
                </a:solidFill>
                <a:latin typeface="+mn-lt"/>
                <a:ea typeface="+mn-ea"/>
                <a:cs typeface="+mn-cs"/>
              </a:rPr>
              <a:t>locules</a:t>
            </a:r>
            <a:r>
              <a:rPr lang="en-US" sz="1200" b="0" i="0" u="none" strike="noStrike" kern="1200" baseline="0" dirty="0" smtClean="0">
                <a:solidFill>
                  <a:schemeClr val="tx1"/>
                </a:solidFill>
                <a:latin typeface="+mn-lt"/>
                <a:ea typeface="+mn-ea"/>
                <a:cs typeface="+mn-cs"/>
              </a:rPr>
              <a:t>, as well as vascularity in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content of the </a:t>
            </a:r>
            <a:r>
              <a:rPr lang="en-US" sz="1200" b="0" i="0" u="none" strike="noStrike" kern="1200" baseline="0" dirty="0" err="1" smtClean="0">
                <a:solidFill>
                  <a:schemeClr val="tx1"/>
                </a:solidFill>
                <a:latin typeface="+mn-lt"/>
                <a:ea typeface="+mn-ea"/>
                <a:cs typeface="+mn-cs"/>
              </a:rPr>
              <a:t>tumour</a:t>
            </a:r>
            <a:r>
              <a:rPr lang="en-US" sz="1200" b="0" i="0" u="none" strike="noStrike" kern="1200" baseline="0" dirty="0" smtClean="0">
                <a:solidFill>
                  <a:schemeClr val="tx1"/>
                </a:solidFill>
                <a:latin typeface="+mn-lt"/>
                <a:ea typeface="+mn-ea"/>
                <a:cs typeface="+mn-cs"/>
              </a:rPr>
              <a:t> scan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score) on </a:t>
            </a:r>
            <a:r>
              <a:rPr lang="en-US" sz="1200" b="0" i="0" u="none" strike="noStrike" kern="1200" baseline="0" dirty="0" err="1" smtClean="0">
                <a:solidFill>
                  <a:schemeClr val="tx1"/>
                </a:solidFill>
                <a:latin typeface="+mn-lt"/>
                <a:ea typeface="+mn-ea"/>
                <a:cs typeface="+mn-cs"/>
              </a:rPr>
              <a:t>colour</a:t>
            </a:r>
            <a:r>
              <a:rPr lang="en-US" sz="1200" b="0" i="0" u="none" strike="noStrike" kern="1200" baseline="0" dirty="0" smtClean="0">
                <a:solidFill>
                  <a:schemeClr val="tx1"/>
                </a:solidFill>
                <a:latin typeface="+mn-lt"/>
                <a:ea typeface="+mn-ea"/>
                <a:cs typeface="+mn-cs"/>
              </a:rPr>
              <a:t> or power Doppler ultrasounds. Results are reported as median difference or</a:t>
            </a:r>
          </a:p>
          <a:p>
            <a:r>
              <a:rPr lang="en-US" sz="1200" b="0" i="0" u="none" strike="noStrike" kern="1200" baseline="0" dirty="0" smtClean="0">
                <a:solidFill>
                  <a:schemeClr val="tx1"/>
                </a:solidFill>
                <a:latin typeface="+mn-lt"/>
                <a:ea typeface="+mn-ea"/>
                <a:cs typeface="+mn-cs"/>
              </a:rPr>
              <a:t>odds ratio (OR) per 10 years increase in age.</a:t>
            </a:r>
          </a:p>
          <a:p>
            <a:r>
              <a:rPr lang="en-US" sz="1200" b="0" i="0" u="none" strike="noStrike" kern="1200" baseline="0" dirty="0" smtClean="0">
                <a:solidFill>
                  <a:schemeClr val="tx1"/>
                </a:solidFill>
                <a:latin typeface="+mn-lt"/>
                <a:ea typeface="+mn-ea"/>
                <a:cs typeface="+mn-cs"/>
              </a:rPr>
              <a:t>main results and the role of chance: Maximal lesion diameter did not vary substantially with age (+1.3 </a:t>
            </a:r>
            <a:r>
              <a:rPr lang="en-US" sz="1200" b="0" i="0" u="none" strike="noStrike" kern="1200" baseline="0" dirty="0" err="1" smtClean="0">
                <a:solidFill>
                  <a:schemeClr val="tx1"/>
                </a:solidFill>
                <a:latin typeface="+mn-lt"/>
                <a:ea typeface="+mn-ea"/>
                <a:cs typeface="+mn-cs"/>
              </a:rPr>
              <a:t>mmdifference</a:t>
            </a:r>
            <a:r>
              <a:rPr lang="en-US" sz="1200" b="0" i="0" u="none" strike="noStrike" kern="1200" baseline="0" dirty="0" smtClean="0">
                <a:solidFill>
                  <a:schemeClr val="tx1"/>
                </a:solidFill>
                <a:latin typeface="+mn-lt"/>
                <a:ea typeface="+mn-ea"/>
                <a:cs typeface="+mn-cs"/>
              </a:rPr>
              <a:t> per 10</a:t>
            </a:r>
          </a:p>
          <a:p>
            <a:r>
              <a:rPr lang="en-US" sz="1200" b="0" i="0" u="none" strike="noStrike" kern="1200" baseline="0" dirty="0" smtClean="0">
                <a:solidFill>
                  <a:schemeClr val="tx1"/>
                </a:solidFill>
                <a:latin typeface="+mn-lt"/>
                <a:ea typeface="+mn-ea"/>
                <a:cs typeface="+mn-cs"/>
              </a:rPr>
              <a:t>years increase in age, 95% confidence interval (CI) 21.4 to 4.0). Tender mass at </a:t>
            </a:r>
            <a:r>
              <a:rPr lang="en-US" sz="1200" b="0" i="0" u="none" strike="noStrike" kern="1200" baseline="0" dirty="0" err="1" smtClean="0">
                <a:solidFill>
                  <a:schemeClr val="tx1"/>
                </a:solidFill>
                <a:latin typeface="+mn-lt"/>
                <a:ea typeface="+mn-ea"/>
                <a:cs typeface="+mn-cs"/>
              </a:rPr>
              <a:t>scanwas</a:t>
            </a:r>
            <a:r>
              <a:rPr lang="en-US" sz="1200" b="0" i="0" u="none" strike="noStrike" kern="1200" baseline="0" dirty="0" smtClean="0">
                <a:solidFill>
                  <a:schemeClr val="tx1"/>
                </a:solidFill>
                <a:latin typeface="+mn-lt"/>
                <a:ea typeface="+mn-ea"/>
                <a:cs typeface="+mn-cs"/>
              </a:rPr>
              <a:t> less common in the older the woman (OR 0.75, 95% CI</a:t>
            </a:r>
          </a:p>
          <a:p>
            <a:r>
              <a:rPr lang="en-US" sz="1200" b="0" i="0" u="none" strike="noStrike" kern="1200" baseline="0" dirty="0" smtClean="0">
                <a:solidFill>
                  <a:schemeClr val="tx1"/>
                </a:solidFill>
                <a:latin typeface="+mn-lt"/>
                <a:ea typeface="+mn-ea"/>
                <a:cs typeface="+mn-cs"/>
              </a:rPr>
              <a:t>0.63–0.89), as were </a:t>
            </a:r>
            <a:r>
              <a:rPr lang="en-US" sz="1200" b="0" i="0" u="none" strike="noStrike" kern="1200" baseline="0" dirty="0" err="1" smtClean="0">
                <a:solidFill>
                  <a:schemeClr val="tx1"/>
                </a:solidFill>
                <a:latin typeface="+mn-lt"/>
                <a:ea typeface="+mn-ea"/>
                <a:cs typeface="+mn-cs"/>
              </a:rPr>
              <a:t>unilocular</a:t>
            </a:r>
            <a:r>
              <a:rPr lang="en-US" sz="1200" b="0" i="0" u="none" strike="noStrike" kern="1200" baseline="0" dirty="0" smtClean="0">
                <a:solidFill>
                  <a:schemeClr val="tx1"/>
                </a:solidFill>
                <a:latin typeface="+mn-lt"/>
                <a:ea typeface="+mn-ea"/>
                <a:cs typeface="+mn-cs"/>
              </a:rPr>
              <a:t> cysts relative to </a:t>
            </a:r>
            <a:r>
              <a:rPr lang="en-US" sz="1200" b="0" i="0" u="none" strike="noStrike" kern="1200" baseline="0" dirty="0" err="1" smtClean="0">
                <a:solidFill>
                  <a:schemeClr val="tx1"/>
                </a:solidFill>
                <a:latin typeface="+mn-lt"/>
                <a:ea typeface="+mn-ea"/>
                <a:cs typeface="+mn-cs"/>
              </a:rPr>
              <a:t>multilocular</a:t>
            </a:r>
            <a:r>
              <a:rPr lang="en-US" sz="1200" b="0" i="0" u="none" strike="noStrike" kern="1200" baseline="0" dirty="0" smtClean="0">
                <a:solidFill>
                  <a:schemeClr val="tx1"/>
                </a:solidFill>
                <a:latin typeface="+mn-lt"/>
                <a:ea typeface="+mn-ea"/>
                <a:cs typeface="+mn-cs"/>
              </a:rPr>
              <a:t> cysts (OR 0.70, 95% CI 0.57–0.85) and to lesions with solid components (OR 0.61,</a:t>
            </a:r>
          </a:p>
          <a:p>
            <a:r>
              <a:rPr lang="en-US" sz="1200" b="0" i="0" u="none" strike="noStrike" kern="1200" baseline="0" dirty="0" smtClean="0">
                <a:solidFill>
                  <a:schemeClr val="tx1"/>
                </a:solidFill>
                <a:latin typeface="+mn-lt"/>
                <a:ea typeface="+mn-ea"/>
                <a:cs typeface="+mn-cs"/>
              </a:rPr>
              <a:t>95% CI 0.48–0.77), and ground glass echogenicity relative to homogeneous low-level echogenicity (OR 0.74, 95% CI 0.58–0.94) and other types</a:t>
            </a:r>
          </a:p>
          <a:p>
            <a:r>
              <a:rPr lang="en-US" sz="1200" b="0" i="0" u="none" strike="noStrike" kern="1200" baseline="0" dirty="0" smtClean="0">
                <a:solidFill>
                  <a:schemeClr val="tx1"/>
                </a:solidFill>
                <a:latin typeface="+mn-lt"/>
                <a:ea typeface="+mn-ea"/>
                <a:cs typeface="+mn-cs"/>
              </a:rPr>
              <a:t>of echogenicity of cyst contents (OR 0.64, 95% CI 0.50–0.81). </a:t>
            </a:r>
            <a:r>
              <a:rPr lang="en-US" sz="1200" b="0" i="0" u="none" strike="noStrike" kern="1200" baseline="0" dirty="0" err="1" smtClean="0">
                <a:solidFill>
                  <a:schemeClr val="tx1"/>
                </a:solidFill>
                <a:latin typeface="+mn-lt"/>
                <a:ea typeface="+mn-ea"/>
                <a:cs typeface="+mn-cs"/>
              </a:rPr>
              <a:t>Papillations</a:t>
            </a:r>
            <a:r>
              <a:rPr lang="en-US" sz="1200" b="0" i="0" u="none" strike="noStrike" kern="1200" baseline="0" dirty="0" smtClean="0">
                <a:solidFill>
                  <a:schemeClr val="tx1"/>
                </a:solidFill>
                <a:latin typeface="+mn-lt"/>
                <a:ea typeface="+mn-ea"/>
                <a:cs typeface="+mn-cs"/>
              </a:rPr>
              <a:t> were more common the older the woman (OR 1.65, 95%</a:t>
            </a:r>
          </a:p>
          <a:p>
            <a:r>
              <a:rPr lang="en-US" sz="1200" b="0" i="0" u="none" strike="noStrike" kern="1200" baseline="0" dirty="0" smtClean="0">
                <a:solidFill>
                  <a:schemeClr val="tx1"/>
                </a:solidFill>
                <a:latin typeface="+mn-lt"/>
                <a:ea typeface="+mn-ea"/>
                <a:cs typeface="+mn-cs"/>
              </a:rPr>
              <a:t>CI 1.24–2.21), but their height and vascularization showed no clear relation to age.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84</a:t>
            </a:fld>
            <a:endParaRPr lang="tr-TR"/>
          </a:p>
        </p:txBody>
      </p:sp>
    </p:spTree>
    <p:extLst>
      <p:ext uri="{BB962C8B-B14F-4D97-AF65-F5344CB8AC3E}">
        <p14:creationId xmlns:p14="http://schemas.microsoft.com/office/powerpoint/2010/main" val="34775400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059"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Nezhat</a:t>
            </a:r>
            <a:r>
              <a:rPr lang="en-US" sz="1200" kern="1200" dirty="0" smtClean="0">
                <a:solidFill>
                  <a:schemeClr val="tx1"/>
                </a:solidFill>
                <a:effectLst/>
                <a:latin typeface="+mn-lt"/>
                <a:ea typeface="+mn-ea"/>
                <a:cs typeface="+mn-cs"/>
              </a:rPr>
              <a:t> 2014 FS :Figures 1 and 2 show the </a:t>
            </a:r>
            <a:r>
              <a:rPr lang="en-US" sz="1200" kern="1200" dirty="0" err="1" smtClean="0">
                <a:solidFill>
                  <a:schemeClr val="tx1"/>
                </a:solidFill>
                <a:effectLst/>
                <a:latin typeface="+mn-lt"/>
                <a:ea typeface="+mn-ea"/>
                <a:cs typeface="+mn-cs"/>
              </a:rPr>
              <a:t>sonographic</a:t>
            </a:r>
            <a:r>
              <a:rPr lang="en-US" sz="1200" kern="1200" dirty="0" smtClean="0">
                <a:solidFill>
                  <a:schemeClr val="tx1"/>
                </a:solidFill>
                <a:effectLst/>
                <a:latin typeface="+mn-lt"/>
                <a:ea typeface="+mn-ea"/>
                <a:cs typeface="+mn-cs"/>
              </a:rPr>
              <a:t> evolution of an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over a 3-year period, to one containing mural components, with final histologic diagnosis of clear cell carcinoma. </a:t>
            </a: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r>
              <a:rPr lang="en-US" dirty="0" smtClean="0"/>
              <a:t>Based on the available information, clinicians should first try to identify patients with endometriosis and follow closely especially those that have higher chance of malignant transformation. </a:t>
            </a:r>
            <a:endParaRPr lang="en-US" sz="1200" kern="1200" dirty="0" smtClean="0">
              <a:solidFill>
                <a:schemeClr val="tx1"/>
              </a:solidFill>
              <a:effectLst/>
              <a:latin typeface="+mn-lt"/>
              <a:ea typeface="+mn-ea"/>
              <a:cs typeface="+mn-cs"/>
            </a:endParaRPr>
          </a:p>
          <a:p>
            <a:pPr marL="0" marR="0" indent="0" algn="l" defTabSz="457059"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Significant increase in size and in change of the homogeneous </a:t>
            </a:r>
            <a:r>
              <a:rPr lang="en-US" sz="1200" kern="1200" dirty="0" err="1" smtClean="0">
                <a:solidFill>
                  <a:schemeClr val="tx1"/>
                </a:solidFill>
                <a:effectLst/>
                <a:latin typeface="+mn-lt"/>
                <a:ea typeface="+mn-ea"/>
                <a:cs typeface="+mn-cs"/>
              </a:rPr>
              <a:t>hypoecho</a:t>
            </a:r>
            <a:r>
              <a:rPr lang="en-US" sz="1200" kern="1200" dirty="0" smtClean="0">
                <a:solidFill>
                  <a:schemeClr val="tx1"/>
                </a:solidFill>
                <a:effectLst/>
                <a:latin typeface="+mn-lt"/>
                <a:ea typeface="+mn-ea"/>
                <a:cs typeface="+mn-cs"/>
              </a:rPr>
              <a:t>- genic cystic characteristics of the cyst to one with mural formation should represent a red flag to the clinician. Magnetic resonance imaging (MRI) seems to show more promise in the diagnosis of malignant change of endometriosis. The enlargement of the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and disappearance of shading within the mass on T2-weighted images have been found to be suggestive of malignant transformation (2). </a:t>
            </a:r>
            <a:r>
              <a:rPr lang="en-US" sz="1200" kern="1200" dirty="0" err="1" smtClean="0">
                <a:solidFill>
                  <a:schemeClr val="tx1"/>
                </a:solidFill>
                <a:effectLst/>
                <a:latin typeface="+mn-lt"/>
                <a:ea typeface="+mn-ea"/>
                <a:cs typeface="+mn-cs"/>
              </a:rPr>
              <a:t>Hyperdense</a:t>
            </a:r>
            <a:r>
              <a:rPr lang="en-US" sz="1200" kern="1200" dirty="0" smtClean="0">
                <a:solidFill>
                  <a:schemeClr val="tx1"/>
                </a:solidFill>
                <a:effectLst/>
                <a:latin typeface="+mn-lt"/>
                <a:ea typeface="+mn-ea"/>
                <a:cs typeface="+mn-cs"/>
              </a:rPr>
              <a:t> mural nodules within the ovary and rapid growth of an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can be visualized on MRI; these have been associated with malignant transformation. In a cohort study comparing MRI findings of ten patients with ovarian adenocarcinoma with ten patients with benign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mural nodules were found in all ten malignancies but in only three of the benign cases </a:t>
            </a:r>
          </a:p>
          <a:p>
            <a:pPr marL="0" marR="0" indent="0" algn="l" defTabSz="457059"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Salpingectomy in both average and high-risk populations (e.g., BRCA 1/2 carrier) not only prevents high-grade serous carcinoma by eliminating the site of initiation, but also may reduce the incidence of the next most common subtypes, </a:t>
            </a:r>
            <a:r>
              <a:rPr lang="en-US" sz="1200" kern="1200" dirty="0" err="1" smtClean="0">
                <a:solidFill>
                  <a:schemeClr val="tx1"/>
                </a:solidFill>
                <a:effectLst/>
                <a:latin typeface="+mn-lt"/>
                <a:ea typeface="+mn-ea"/>
                <a:cs typeface="+mn-cs"/>
              </a:rPr>
              <a:t>endometrioid</a:t>
            </a:r>
            <a:r>
              <a:rPr lang="en-US" sz="1200" kern="1200" dirty="0" smtClean="0">
                <a:solidFill>
                  <a:schemeClr val="tx1"/>
                </a:solidFill>
                <a:effectLst/>
                <a:latin typeface="+mn-lt"/>
                <a:ea typeface="+mn-ea"/>
                <a:cs typeface="+mn-cs"/>
              </a:rPr>
              <a:t> and clear cell carcinoma, by blocking the passageway linking the lower genital tract to the peritoneal cavity that enables the flow of endometrium and factors that induce local inflammation </a:t>
            </a: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059"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A2FA2F0-A6DC-2C4E-980D-D34155D7B1DB}" type="slidenum">
              <a:rPr lang="en-US" smtClean="0"/>
              <a:t>86</a:t>
            </a:fld>
            <a:endParaRPr lang="en-US"/>
          </a:p>
        </p:txBody>
      </p:sp>
    </p:spTree>
    <p:extLst>
      <p:ext uri="{BB962C8B-B14F-4D97-AF65-F5344CB8AC3E}">
        <p14:creationId xmlns:p14="http://schemas.microsoft.com/office/powerpoint/2010/main" val="4289752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aim of this study was to assess the usefulness of the human epididymis protein 4 (HE4) serum biomarker in predicting malignant disease in a clinical setting in comparison with other diagnostic tools, such as serum CA125 and ROMA score. A </a:t>
            </a:r>
            <a:r>
              <a:rPr lang="en-US" dirty="0" err="1" smtClean="0"/>
              <a:t>multicentric</a:t>
            </a:r>
            <a:r>
              <a:rPr lang="en-US" dirty="0" smtClean="0"/>
              <a:t> prospective observational study was carried out between January 2010 and December 2011 in four European </a:t>
            </a:r>
            <a:r>
              <a:rPr lang="en-US" dirty="0" err="1" smtClean="0"/>
              <a:t>centres</a:t>
            </a:r>
            <a:r>
              <a:rPr lang="en-US" dirty="0" smtClean="0"/>
              <a:t> (Italy, Portugal, Latvia and Spain). Data from 981 healthy controls and patients diagnosed with adnexal pathology were collected. Data on the ROMA index, CA124 and HE4 </a:t>
            </a:r>
            <a:r>
              <a:rPr lang="en-US" dirty="0" err="1" smtClean="0"/>
              <a:t>tumour</a:t>
            </a:r>
            <a:r>
              <a:rPr lang="en-US" dirty="0" smtClean="0"/>
              <a:t> markers were </a:t>
            </a:r>
            <a:r>
              <a:rPr lang="en-US" dirty="0" err="1" smtClean="0"/>
              <a:t>analysed</a:t>
            </a:r>
            <a:r>
              <a:rPr lang="en-US" dirty="0" smtClean="0"/>
              <a:t>. The receiver-operator characteristics curve and the area under the curve were </a:t>
            </a:r>
            <a:r>
              <a:rPr lang="en-US" dirty="0" err="1" smtClean="0"/>
              <a:t>analysed</a:t>
            </a:r>
            <a:r>
              <a:rPr lang="en-US" dirty="0" smtClean="0"/>
              <a:t> to discriminate between malignant and nonmalignant disease. Predictive values were also calculated. In total, 642 (65.4%) patients presented with a pelvic mass, with 324 (33%) of them being diagnosed with malignant disease. Sensitivity for HE4 was 64.1%; specificity was 95.7%; and positive predictive value was 88.1%, with a 4.3% false-positive rate. On comparing malignant disease versus nonmalignant/healthy patients, there was a significant difference (P&lt;0.001) in the area under the curve. The receiver-operator characteristic for CA125 was 0.79 [95% confidence interval (CI): 0.76-0.83], for HE4 was 0.89 (95% CI: 0.87-0.91) and for ROMA was 0.71 (95% CI: 0.68-0.75). The HE4 serum marker showed similar sensitivity, but better specificity, than CA125 and can improve the detection of malignant pathology in women diagnosed with adnexal pathology.</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88</a:t>
            </a:fld>
            <a:endParaRPr lang="tr-TR"/>
          </a:p>
        </p:txBody>
      </p:sp>
    </p:spTree>
    <p:extLst>
      <p:ext uri="{BB962C8B-B14F-4D97-AF65-F5344CB8AC3E}">
        <p14:creationId xmlns:p14="http://schemas.microsoft.com/office/powerpoint/2010/main" val="20789467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the researchers looked at the 25 cases of malignant transformation, they found that 13 women had endometriosis at more than</a:t>
            </a:r>
          </a:p>
          <a:p>
            <a:r>
              <a:rPr lang="en-US" sz="1200" b="0" i="0" u="none" strike="noStrike" kern="1200" baseline="0" dirty="0" smtClean="0">
                <a:solidFill>
                  <a:schemeClr val="tx1"/>
                </a:solidFill>
                <a:latin typeface="+mn-lt"/>
                <a:ea typeface="+mn-ea"/>
                <a:cs typeface="+mn-cs"/>
              </a:rPr>
              <a:t>one site, 22 had undergone surgical menopause, 19 were on unopposed estrogen, and the mean duration of HT was 6.7 years. Seven</a:t>
            </a:r>
          </a:p>
          <a:p>
            <a:r>
              <a:rPr lang="en-US" sz="1200" b="0" i="0" u="none" strike="noStrike" kern="1200" baseline="0" dirty="0" smtClean="0">
                <a:solidFill>
                  <a:schemeClr val="tx1"/>
                </a:solidFill>
                <a:latin typeface="+mn-lt"/>
                <a:ea typeface="+mn-ea"/>
                <a:cs typeface="+mn-cs"/>
              </a:rPr>
              <a:t>women presented with vaginal bleeding and nine with masses. Three died from the disease. These three women had severe</a:t>
            </a:r>
          </a:p>
          <a:p>
            <a:r>
              <a:rPr lang="en-US" sz="1200" b="0" i="0" u="none" strike="noStrike" kern="1200" baseline="0" dirty="0" smtClean="0">
                <a:solidFill>
                  <a:schemeClr val="tx1"/>
                </a:solidFill>
                <a:latin typeface="+mn-lt"/>
                <a:ea typeface="+mn-ea"/>
                <a:cs typeface="+mn-cs"/>
              </a:rPr>
              <a:t>endometriosis complicating factors, including older age and multiple malignancies.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89</a:t>
            </a:fld>
            <a:endParaRPr lang="tr-TR"/>
          </a:p>
        </p:txBody>
      </p:sp>
    </p:spTree>
    <p:extLst>
      <p:ext uri="{BB962C8B-B14F-4D97-AF65-F5344CB8AC3E}">
        <p14:creationId xmlns:p14="http://schemas.microsoft.com/office/powerpoint/2010/main" val="14064491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b="0" i="0" u="none" strike="noStrike" kern="1200" baseline="0" dirty="0" smtClean="0">
                <a:solidFill>
                  <a:schemeClr val="tx1"/>
                </a:solidFill>
                <a:latin typeface="+mn-lt"/>
                <a:ea typeface="+mn-ea"/>
                <a:cs typeface="+mn-cs"/>
              </a:rPr>
              <a:t>www.thelance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90</a:t>
            </a:fld>
            <a:endParaRPr lang="tr-TR"/>
          </a:p>
        </p:txBody>
      </p:sp>
    </p:spTree>
    <p:extLst>
      <p:ext uri="{BB962C8B-B14F-4D97-AF65-F5344CB8AC3E}">
        <p14:creationId xmlns:p14="http://schemas.microsoft.com/office/powerpoint/2010/main" val="1362388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BACKGROUND Endometriosis associated with pain symptoms in adolescents has been extensively reported, but the exact prevalence is unclear because pain symptoms may be atypical and endometriosis can only be diagnosed by laparoscopy. The aim of this paper is to provide a systematic review of the prevalence of endometriosis diagnosed by laparoscopy in adolescents. METHODS A systematic literature search was carried out for relevant articles published between 1980 and 2011 in the databases PUBMED and EMBASE, based on the keywords 'endometriosis', 'laparoscopy', 'adolescents' and 'chronic pelvic pain (CPP)'. In addition, the reference lists of the selected articles were examined. RESULTS Based on 15 selected studies, the overall prevalence of visually confirmed endometriosis was 62% (543/880; range 25-100%) in all adolescent girls undergoing laparoscopic investigation, 75% (237/314) in girls with CPP resistant to treatment, 70% (102/146) in girls with dysmenorrhea and 49% (204/420) in girls with CPP that is not necessarily resistant to treatment. Among the adolescent girls with endometriosis, the overall prevalence of American Society of Reproductive Medicine classified moderate-severe endometriosis was 32% (82/259) in all girls, 16% (17/108) in girls with CPP resistant to treatment, 29% (21/74) in girls with dysmenorrhea and 57% (44/77) in girls with CPP that is not necessarily resistant to treatment. Due to the quality of the included papers an overestimation of the prevalence and/or severity of endometriosis is possible. CONCLUSIONS About two-thirds of adolescent girls with CPP or dysmenorrhea have laparoscopic evidence of endometriosis. About one-third of these adolescents with endometriosis have moderate-severe disease. The value of early detection of endometriosis in symptomatic adolescents and the indications for laparoscopic investigation in adolescents require more research.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15</a:t>
            </a:fld>
            <a:endParaRPr lang="tr-TR"/>
          </a:p>
        </p:txBody>
      </p:sp>
    </p:spTree>
    <p:extLst>
      <p:ext uri="{BB962C8B-B14F-4D97-AF65-F5344CB8AC3E}">
        <p14:creationId xmlns:p14="http://schemas.microsoft.com/office/powerpoint/2010/main" val="1313047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smtClean="0">
                <a:solidFill>
                  <a:schemeClr val="tx1"/>
                </a:solidFill>
                <a:latin typeface="+mn-lt"/>
                <a:ea typeface="+mn-ea"/>
                <a:cs typeface="+mn-cs"/>
              </a:rPr>
              <a:t>BACKGROUND: Endometriosis symptoms often start at a young age,</a:t>
            </a:r>
          </a:p>
          <a:p>
            <a:r>
              <a:rPr lang="en-US" sz="1200" b="0" i="0" u="none" strike="noStrike" kern="1200" baseline="0" dirty="0" smtClean="0">
                <a:solidFill>
                  <a:schemeClr val="tx1"/>
                </a:solidFill>
                <a:latin typeface="+mn-lt"/>
                <a:ea typeface="+mn-ea"/>
                <a:cs typeface="+mn-cs"/>
              </a:rPr>
              <a:t>and the time between symptom onset and endometriosis diagnosis can be</a:t>
            </a:r>
          </a:p>
          <a:p>
            <a:r>
              <a:rPr lang="en-US" sz="1200" b="0" i="0" u="none" strike="noStrike" kern="1200" baseline="0" dirty="0" smtClean="0">
                <a:solidFill>
                  <a:schemeClr val="tx1"/>
                </a:solidFill>
                <a:latin typeface="+mn-lt"/>
                <a:ea typeface="+mn-ea"/>
                <a:cs typeface="+mn-cs"/>
              </a:rPr>
              <a:t>several years. It is not clear whether the symptoms that are experienced by</a:t>
            </a:r>
          </a:p>
          <a:p>
            <a:r>
              <a:rPr lang="en-US" sz="1200" b="0" i="0" u="none" strike="noStrike" kern="1200" baseline="0" dirty="0" smtClean="0">
                <a:solidFill>
                  <a:schemeClr val="tx1"/>
                </a:solidFill>
                <a:latin typeface="+mn-lt"/>
                <a:ea typeface="+mn-ea"/>
                <a:cs typeface="+mn-cs"/>
              </a:rPr>
              <a:t>adolescents differ from adults. Better understanding may shorten the often</a:t>
            </a:r>
          </a:p>
          <a:p>
            <a:r>
              <a:rPr lang="tr-TR" sz="1200" b="0" i="0" u="none" strike="noStrike" kern="1200" baseline="0" dirty="0" smtClean="0">
                <a:solidFill>
                  <a:schemeClr val="tx1"/>
                </a:solidFill>
                <a:latin typeface="+mn-lt"/>
                <a:ea typeface="+mn-ea"/>
                <a:cs typeface="+mn-cs"/>
              </a:rPr>
              <a:t>lengthy delay in diagnosis.</a:t>
            </a:r>
          </a:p>
          <a:p>
            <a:r>
              <a:rPr lang="en-US" sz="1200" b="0" i="0" u="none" strike="noStrike" kern="1200" baseline="0" dirty="0" smtClean="0">
                <a:solidFill>
                  <a:schemeClr val="tx1"/>
                </a:solidFill>
                <a:latin typeface="+mn-lt"/>
                <a:ea typeface="+mn-ea"/>
                <a:cs typeface="+mn-cs"/>
              </a:rPr>
              <a:t>OBJECTIVE: The purpose of the study was to further elucidate the</a:t>
            </a:r>
          </a:p>
          <a:p>
            <a:r>
              <a:rPr lang="en-US" sz="1200" b="0" i="0" u="none" strike="noStrike" kern="1200" baseline="0" dirty="0" smtClean="0">
                <a:solidFill>
                  <a:schemeClr val="tx1"/>
                </a:solidFill>
                <a:latin typeface="+mn-lt"/>
                <a:ea typeface="+mn-ea"/>
                <a:cs typeface="+mn-cs"/>
              </a:rPr>
              <a:t>symptom presentation of adolescents as compared with adults to determine</a:t>
            </a:r>
          </a:p>
          <a:p>
            <a:r>
              <a:rPr lang="en-US" sz="1200" b="0" i="0" u="none" strike="noStrike" kern="1200" baseline="0" dirty="0" smtClean="0">
                <a:solidFill>
                  <a:schemeClr val="tx1"/>
                </a:solidFill>
                <a:latin typeface="+mn-lt"/>
                <a:ea typeface="+mn-ea"/>
                <a:cs typeface="+mn-cs"/>
              </a:rPr>
              <a:t>whether differences existed, based on age at surgical diagnosis that</a:t>
            </a:r>
          </a:p>
          <a:p>
            <a:r>
              <a:rPr lang="en-US" sz="1200" b="0" i="0" u="none" strike="noStrike" kern="1200" baseline="0" dirty="0" smtClean="0">
                <a:solidFill>
                  <a:schemeClr val="tx1"/>
                </a:solidFill>
                <a:latin typeface="+mn-lt"/>
                <a:ea typeface="+mn-ea"/>
                <a:cs typeface="+mn-cs"/>
              </a:rPr>
              <a:t>could impact time to diagnosis.</a:t>
            </a:r>
          </a:p>
          <a:p>
            <a:r>
              <a:rPr lang="en-US" sz="1200" b="0" i="0" u="none" strike="noStrike" kern="1200" baseline="0" dirty="0" smtClean="0">
                <a:solidFill>
                  <a:schemeClr val="tx1"/>
                </a:solidFill>
                <a:latin typeface="+mn-lt"/>
                <a:ea typeface="+mn-ea"/>
                <a:cs typeface="+mn-cs"/>
              </a:rPr>
              <a:t>STUDY DESIGN: This investigation was a cross-sectional study at</a:t>
            </a:r>
          </a:p>
          <a:p>
            <a:r>
              <a:rPr lang="en-US" sz="1200" b="0" i="0" u="none" strike="noStrike" kern="1200" baseline="0" dirty="0" smtClean="0">
                <a:solidFill>
                  <a:schemeClr val="tx1"/>
                </a:solidFill>
                <a:latin typeface="+mn-lt"/>
                <a:ea typeface="+mn-ea"/>
                <a:cs typeface="+mn-cs"/>
              </a:rPr>
              <a:t>enrollment within a longitudinal cohort of adolescents and women with</a:t>
            </a:r>
          </a:p>
          <a:p>
            <a:r>
              <a:rPr lang="en-US" sz="1200" b="0" i="0" u="none" strike="noStrike" kern="1200" baseline="0" dirty="0" smtClean="0">
                <a:solidFill>
                  <a:schemeClr val="tx1"/>
                </a:solidFill>
                <a:latin typeface="+mn-lt"/>
                <a:ea typeface="+mn-ea"/>
                <a:cs typeface="+mn-cs"/>
              </a:rPr>
              <a:t>endometriosis. The population-based cohort was recruited from 2 tertiary</a:t>
            </a:r>
          </a:p>
          <a:p>
            <a:r>
              <a:rPr lang="en-US" sz="1200" b="0" i="0" u="none" strike="noStrike" kern="1200" baseline="0" dirty="0" smtClean="0">
                <a:solidFill>
                  <a:schemeClr val="tx1"/>
                </a:solidFill>
                <a:latin typeface="+mn-lt"/>
                <a:ea typeface="+mn-ea"/>
                <a:cs typeface="+mn-cs"/>
              </a:rPr>
              <a:t>care centers and the surrounding communities. Participants included</a:t>
            </a:r>
          </a:p>
          <a:p>
            <a:r>
              <a:rPr lang="en-US" sz="1200" b="0" i="0" u="none" strike="noStrike" kern="1200" baseline="0" dirty="0" smtClean="0">
                <a:solidFill>
                  <a:schemeClr val="tx1"/>
                </a:solidFill>
                <a:latin typeface="+mn-lt"/>
                <a:ea typeface="+mn-ea"/>
                <a:cs typeface="+mn-cs"/>
              </a:rPr>
              <a:t>adolescents (diagnosed at 18 years old; n¼295) and adults (diagnosed</a:t>
            </a:r>
          </a:p>
          <a:p>
            <a:r>
              <a:rPr lang="en-US" sz="1200" b="0" i="0" u="none" strike="noStrike" kern="1200" baseline="0" dirty="0" smtClean="0">
                <a:solidFill>
                  <a:schemeClr val="tx1"/>
                </a:solidFill>
                <a:latin typeface="+mn-lt"/>
                <a:ea typeface="+mn-ea"/>
                <a:cs typeface="+mn-cs"/>
              </a:rPr>
              <a:t>at &gt;18 years old; n¼107) with surgically confirmed endometriosis who</a:t>
            </a:r>
          </a:p>
          <a:p>
            <a:r>
              <a:rPr lang="en-US" sz="1200" b="0" i="0" u="none" strike="noStrike" kern="1200" baseline="0" dirty="0" smtClean="0">
                <a:solidFill>
                  <a:schemeClr val="tx1"/>
                </a:solidFill>
                <a:latin typeface="+mn-lt"/>
                <a:ea typeface="+mn-ea"/>
                <a:cs typeface="+mn-cs"/>
              </a:rPr>
              <a:t>were enrolled into The Women’s Health Study: From Adolescence to</a:t>
            </a:r>
          </a:p>
          <a:p>
            <a:r>
              <a:rPr lang="en-US" sz="1200" b="0" i="0" u="none" strike="noStrike" kern="1200" baseline="0" dirty="0" smtClean="0">
                <a:solidFill>
                  <a:schemeClr val="tx1"/>
                </a:solidFill>
                <a:latin typeface="+mn-lt"/>
                <a:ea typeface="+mn-ea"/>
                <a:cs typeface="+mn-cs"/>
              </a:rPr>
              <a:t>Adulthood. Participants completed an expanded version of the World</a:t>
            </a:r>
          </a:p>
          <a:p>
            <a:r>
              <a:rPr lang="en-US" sz="1200" b="0" i="0" u="none" strike="noStrike" kern="1200" baseline="0" dirty="0" smtClean="0">
                <a:solidFill>
                  <a:schemeClr val="tx1"/>
                </a:solidFill>
                <a:latin typeface="+mn-lt"/>
                <a:ea typeface="+mn-ea"/>
                <a:cs typeface="+mn-cs"/>
              </a:rPr>
              <a:t>Endometriosis Research Foundation Endometriosis Phenome and </a:t>
            </a:r>
            <a:r>
              <a:rPr lang="en-US" sz="1200" b="0" i="0" u="none" strike="noStrike" kern="1200" baseline="0" dirty="0" err="1" smtClean="0">
                <a:solidFill>
                  <a:schemeClr val="tx1"/>
                </a:solidFill>
                <a:latin typeface="+mn-lt"/>
                <a:ea typeface="+mn-ea"/>
                <a:cs typeface="+mn-cs"/>
              </a:rPr>
              <a:t>Biobanking</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Harmonization Project standard clinical questionnaire that</a:t>
            </a:r>
          </a:p>
          <a:p>
            <a:r>
              <a:rPr lang="en-US" sz="1200" b="0" i="0" u="none" strike="noStrike" kern="1200" baseline="0" dirty="0" smtClean="0">
                <a:solidFill>
                  <a:schemeClr val="tx1"/>
                </a:solidFill>
                <a:latin typeface="+mn-lt"/>
                <a:ea typeface="+mn-ea"/>
                <a:cs typeface="+mn-cs"/>
              </a:rPr>
              <a:t>included items regarding menstrual history, associated symptoms, and</a:t>
            </a:r>
          </a:p>
          <a:p>
            <a:r>
              <a:rPr lang="en-US" sz="1200" b="0" i="0" u="none" strike="noStrike" kern="1200" baseline="0" dirty="0" smtClean="0">
                <a:solidFill>
                  <a:schemeClr val="tx1"/>
                </a:solidFill>
                <a:latin typeface="+mn-lt"/>
                <a:ea typeface="+mn-ea"/>
                <a:cs typeface="+mn-cs"/>
              </a:rPr>
              <a:t>pain. Chi-square or Fisher’s exact tests were applied to </a:t>
            </a:r>
            <a:r>
              <a:rPr lang="en-US" sz="1200" b="0" i="0" u="none" strike="noStrike" kern="1200" baseline="0" dirty="0" err="1" smtClean="0">
                <a:solidFill>
                  <a:schemeClr val="tx1"/>
                </a:solidFill>
                <a:latin typeface="+mn-lt"/>
                <a:ea typeface="+mn-ea"/>
                <a:cs typeface="+mn-cs"/>
              </a:rPr>
              <a:t>categoric</a:t>
            </a:r>
            <a:r>
              <a:rPr lang="en-US" sz="1200" b="0" i="0" u="none" strike="noStrike" kern="1200" baseline="0" dirty="0" smtClean="0">
                <a:solidFill>
                  <a:schemeClr val="tx1"/>
                </a:solidFill>
                <a:latin typeface="+mn-lt"/>
                <a:ea typeface="+mn-ea"/>
                <a:cs typeface="+mn-cs"/>
              </a:rPr>
              <a:t> data;</a:t>
            </a:r>
          </a:p>
          <a:p>
            <a:r>
              <a:rPr lang="en-US" sz="1200" b="0" i="0" u="none" strike="noStrike" kern="1200" baseline="0" dirty="0" smtClean="0">
                <a:solidFill>
                  <a:schemeClr val="tx1"/>
                </a:solidFill>
                <a:latin typeface="+mn-lt"/>
                <a:ea typeface="+mn-ea"/>
                <a:cs typeface="+mn-cs"/>
              </a:rPr>
              <a:t>Wilcoxon rank sum tests were applied to continuous data.</a:t>
            </a:r>
          </a:p>
          <a:p>
            <a:r>
              <a:rPr lang="en-US" sz="1200" b="0" i="0" u="none" strike="noStrike" kern="1200" baseline="0" dirty="0" smtClean="0">
                <a:solidFill>
                  <a:schemeClr val="tx1"/>
                </a:solidFill>
                <a:latin typeface="+mn-lt"/>
                <a:ea typeface="+mn-ea"/>
                <a:cs typeface="+mn-cs"/>
              </a:rPr>
              <a:t>RESULTS: Most participants (90%) experienced moderate-severe</a:t>
            </a:r>
          </a:p>
          <a:p>
            <a:r>
              <a:rPr lang="en-US" sz="1200" b="0" i="0" u="none" strike="noStrike" kern="1200" baseline="0" dirty="0" smtClean="0">
                <a:solidFill>
                  <a:schemeClr val="tx1"/>
                </a:solidFill>
                <a:latin typeface="+mn-lt"/>
                <a:ea typeface="+mn-ea"/>
                <a:cs typeface="+mn-cs"/>
              </a:rPr>
              <a:t>menstrual pain. On average, 3 doctors were seen before diagnosis,</a:t>
            </a:r>
          </a:p>
          <a:p>
            <a:r>
              <a:rPr lang="en-US" sz="1200" b="0" i="0" u="none" strike="noStrike" kern="1200" baseline="0" dirty="0" smtClean="0">
                <a:solidFill>
                  <a:schemeClr val="tx1"/>
                </a:solidFill>
                <a:latin typeface="+mn-lt"/>
                <a:ea typeface="+mn-ea"/>
                <a:cs typeface="+mn-cs"/>
              </a:rPr>
              <a:t>regardless of age at presentation (range, 0-25 years). Time from symptoms</a:t>
            </a:r>
          </a:p>
          <a:p>
            <a:r>
              <a:rPr lang="en-US" sz="1200" b="0" i="0" u="none" strike="noStrike" kern="1200" baseline="0" dirty="0" smtClean="0">
                <a:solidFill>
                  <a:schemeClr val="tx1"/>
                </a:solidFill>
                <a:latin typeface="+mn-lt"/>
                <a:ea typeface="+mn-ea"/>
                <a:cs typeface="+mn-cs"/>
              </a:rPr>
              <a:t>to diagnosis averaged 2 years for adolescents and 5 years for adults</a:t>
            </a:r>
          </a:p>
          <a:p>
            <a:r>
              <a:rPr lang="en-US" sz="1200" b="0" i="0" u="none" strike="noStrike" kern="1200" baseline="0" dirty="0" smtClean="0">
                <a:solidFill>
                  <a:schemeClr val="tx1"/>
                </a:solidFill>
                <a:latin typeface="+mn-lt"/>
                <a:ea typeface="+mn-ea"/>
                <a:cs typeface="+mn-cs"/>
              </a:rPr>
              <a:t>(P&lt;.001). More adolescents (50%) than adults (33%) reported pain</a:t>
            </a:r>
          </a:p>
          <a:p>
            <a:r>
              <a:rPr lang="en-US" sz="1200" b="0" i="0" u="none" strike="noStrike" kern="1200" baseline="0" dirty="0" smtClean="0">
                <a:solidFill>
                  <a:schemeClr val="tx1"/>
                </a:solidFill>
                <a:latin typeface="+mn-lt"/>
                <a:ea typeface="+mn-ea"/>
                <a:cs typeface="+mn-cs"/>
              </a:rPr>
              <a:t>starting at menarche (P¼.002) and nausea accompanying pain (69% vs</a:t>
            </a:r>
          </a:p>
          <a:p>
            <a:r>
              <a:rPr lang="en-US" sz="1200" b="0" i="0" u="none" strike="noStrike" kern="1200" baseline="0" dirty="0" smtClean="0">
                <a:solidFill>
                  <a:schemeClr val="tx1"/>
                </a:solidFill>
                <a:latin typeface="+mn-lt"/>
                <a:ea typeface="+mn-ea"/>
                <a:cs typeface="+mn-cs"/>
              </a:rPr>
              <a:t>53%; P¼.01). Noncyclic, general pelvic pain was prevalent. One-half of</a:t>
            </a:r>
          </a:p>
          <a:p>
            <a:r>
              <a:rPr lang="en-US" sz="1200" b="0" i="0" u="none" strike="noStrike" kern="1200" baseline="0" dirty="0" smtClean="0">
                <a:solidFill>
                  <a:schemeClr val="tx1"/>
                </a:solidFill>
                <a:latin typeface="+mn-lt"/>
                <a:ea typeface="+mn-ea"/>
                <a:cs typeface="+mn-cs"/>
              </a:rPr>
              <a:t>the participants reported relief of their general pelvic pain after a bowel</a:t>
            </a:r>
          </a:p>
          <a:p>
            <a:r>
              <a:rPr lang="en-US" sz="1200" b="0" i="0" u="none" strike="noStrike" kern="1200" baseline="0" dirty="0" smtClean="0">
                <a:solidFill>
                  <a:schemeClr val="tx1"/>
                </a:solidFill>
                <a:latin typeface="+mn-lt"/>
                <a:ea typeface="+mn-ea"/>
                <a:cs typeface="+mn-cs"/>
              </a:rPr>
              <a:t>movement. Pain interfered with work/school, daily activities, exercise, and</a:t>
            </a:r>
          </a:p>
          <a:p>
            <a:r>
              <a:rPr lang="en-US" sz="1200" b="0" i="0" u="none" strike="noStrike" kern="1200" baseline="0" dirty="0" smtClean="0">
                <a:solidFill>
                  <a:schemeClr val="tx1"/>
                </a:solidFill>
                <a:latin typeface="+mn-lt"/>
                <a:ea typeface="+mn-ea"/>
                <a:cs typeface="+mn-cs"/>
              </a:rPr>
              <a:t>sleep to a moderate-extreme degree; difficulties were similar by age at</a:t>
            </a:r>
          </a:p>
          <a:p>
            <a:r>
              <a:rPr lang="tr-TR" sz="1200" b="0" i="0" u="none" strike="noStrike" kern="1200" baseline="0" dirty="0" smtClean="0">
                <a:solidFill>
                  <a:schemeClr val="tx1"/>
                </a:solidFill>
                <a:latin typeface="+mn-lt"/>
                <a:ea typeface="+mn-ea"/>
                <a:cs typeface="+mn-cs"/>
              </a:rPr>
              <a:t>diagnosis.</a:t>
            </a:r>
          </a:p>
          <a:p>
            <a:r>
              <a:rPr lang="en-US" sz="1200" b="0" i="0" u="none" strike="noStrike" kern="1200" baseline="0" dirty="0" smtClean="0">
                <a:solidFill>
                  <a:schemeClr val="tx1"/>
                </a:solidFill>
                <a:latin typeface="+mn-lt"/>
                <a:ea typeface="+mn-ea"/>
                <a:cs typeface="+mn-cs"/>
              </a:rPr>
              <a:t>CONCLUSIONS: Pelvic pain was severe and noncyclic and negatively</a:t>
            </a:r>
          </a:p>
          <a:p>
            <a:r>
              <a:rPr lang="en-US" sz="1200" b="0" i="0" u="none" strike="noStrike" kern="1200" baseline="0" dirty="0" smtClean="0">
                <a:solidFill>
                  <a:schemeClr val="tx1"/>
                </a:solidFill>
                <a:latin typeface="+mn-lt"/>
                <a:ea typeface="+mn-ea"/>
                <a:cs typeface="+mn-cs"/>
              </a:rPr>
              <a:t>impacted quality of life. At our tertiary care centers, symptoms of endometriosis</a:t>
            </a:r>
          </a:p>
          <a:p>
            <a:r>
              <a:rPr lang="en-US" sz="1200" b="0" i="0" u="none" strike="noStrike" kern="1200" baseline="0" dirty="0" smtClean="0">
                <a:solidFill>
                  <a:schemeClr val="tx1"/>
                </a:solidFill>
                <a:latin typeface="+mn-lt"/>
                <a:ea typeface="+mn-ea"/>
                <a:cs typeface="+mn-cs"/>
              </a:rPr>
              <a:t>did not differ between women surgically diagnosed during</a:t>
            </a:r>
          </a:p>
          <a:p>
            <a:r>
              <a:rPr lang="en-US" sz="1200" b="0" i="0" u="none" strike="noStrike" kern="1200" baseline="0" dirty="0" smtClean="0">
                <a:solidFill>
                  <a:schemeClr val="tx1"/>
                </a:solidFill>
                <a:latin typeface="+mn-lt"/>
                <a:ea typeface="+mn-ea"/>
                <a:cs typeface="+mn-cs"/>
              </a:rPr>
              <a:t>adolescence compared with those diagnosed as adults. Adolescents had</a:t>
            </a:r>
          </a:p>
          <a:p>
            <a:r>
              <a:rPr lang="en-US" sz="1200" b="0" i="0" u="none" strike="noStrike" kern="1200" baseline="0" dirty="0" smtClean="0">
                <a:solidFill>
                  <a:schemeClr val="tx1"/>
                </a:solidFill>
                <a:latin typeface="+mn-lt"/>
                <a:ea typeface="+mn-ea"/>
                <a:cs typeface="+mn-cs"/>
              </a:rPr>
              <a:t>more nausea and symptom onset at menarche. Multi-year delays in</a:t>
            </a:r>
          </a:p>
          <a:p>
            <a:r>
              <a:rPr lang="en-US" sz="1200" b="0" i="0" u="none" strike="noStrike" kern="1200" baseline="0" dirty="0" smtClean="0">
                <a:solidFill>
                  <a:schemeClr val="tx1"/>
                </a:solidFill>
                <a:latin typeface="+mn-lt"/>
                <a:ea typeface="+mn-ea"/>
                <a:cs typeface="+mn-cs"/>
              </a:rPr>
              <a:t>diagnosis were common. Clinicians should be aware of these alternate</a:t>
            </a:r>
          </a:p>
          <a:p>
            <a:r>
              <a:rPr lang="en-US" sz="1200" b="0" i="0" u="none" strike="noStrike" kern="1200" baseline="0" dirty="0" smtClean="0">
                <a:solidFill>
                  <a:schemeClr val="tx1"/>
                </a:solidFill>
                <a:latin typeface="+mn-lt"/>
                <a:ea typeface="+mn-ea"/>
                <a:cs typeface="+mn-cs"/>
              </a:rPr>
              <a:t>symptom patterns and include endometriosis in their differential diagnosis</a:t>
            </a:r>
          </a:p>
          <a:p>
            <a:r>
              <a:rPr lang="en-US" sz="1200" b="0" i="0" u="none" strike="noStrike" kern="1200" baseline="0" dirty="0" smtClean="0">
                <a:solidFill>
                  <a:schemeClr val="tx1"/>
                </a:solidFill>
                <a:latin typeface="+mn-lt"/>
                <a:ea typeface="+mn-ea"/>
                <a:cs typeface="+mn-cs"/>
              </a:rPr>
              <a:t>for both adolescent and young adult women who experience noncyclic</a:t>
            </a:r>
          </a:p>
          <a:p>
            <a:r>
              <a:rPr lang="tr-TR" sz="1200" b="0" i="0" u="none" strike="noStrike" kern="1200" baseline="0" dirty="0" smtClean="0">
                <a:solidFill>
                  <a:schemeClr val="tx1"/>
                </a:solidFill>
                <a:latin typeface="+mn-lt"/>
                <a:ea typeface="+mn-ea"/>
                <a:cs typeface="+mn-cs"/>
              </a:rPr>
              <a:t>pelvic pain and nausea.</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17</a:t>
            </a:fld>
            <a:endParaRPr lang="tr-TR"/>
          </a:p>
        </p:txBody>
      </p:sp>
    </p:spTree>
    <p:extLst>
      <p:ext uri="{BB962C8B-B14F-4D97-AF65-F5344CB8AC3E}">
        <p14:creationId xmlns:p14="http://schemas.microsoft.com/office/powerpoint/2010/main" val="2659845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u="none" strike="noStrike" kern="1200" cap="all" dirty="0" smtClean="0">
                <a:solidFill>
                  <a:schemeClr val="tx1"/>
                </a:solidFill>
                <a:effectLst/>
                <a:latin typeface="+mn-lt"/>
                <a:ea typeface="+mn-ea"/>
                <a:cs typeface="+mn-cs"/>
              </a:rPr>
              <a:t>BACKGROUND AND OBJECTIVES: </a:t>
            </a:r>
          </a:p>
          <a:p>
            <a:r>
              <a:rPr lang="en-US" sz="1200" b="0" i="0" u="none" strike="noStrike" kern="1200" dirty="0" smtClean="0">
                <a:solidFill>
                  <a:schemeClr val="tx1"/>
                </a:solidFill>
                <a:effectLst/>
                <a:latin typeface="+mn-lt"/>
                <a:ea typeface="+mn-ea"/>
                <a:cs typeface="+mn-cs"/>
              </a:rPr>
              <a:t>Women with endometriosis often report onset of symptoms during adolescence; however, the diagnosis of endometriosis is often delayed. The aim of this study was to describe the experience of adolescents who underwent laparoscopy for pelvic pain and were diagnosed with endometriosis: specifically, the symptoms, time from onset of symptoms to correct diagnosis, number and type of medical professionals seen, diagnosis, treatment, and postoperative outcomes.</a:t>
            </a:r>
          </a:p>
          <a:p>
            <a:r>
              <a:rPr lang="en-US" sz="1200" b="1" i="0" u="none" strike="noStrike" kern="1200" cap="all" dirty="0" smtClean="0">
                <a:solidFill>
                  <a:schemeClr val="tx1"/>
                </a:solidFill>
                <a:effectLst/>
                <a:latin typeface="+mn-lt"/>
                <a:ea typeface="+mn-ea"/>
                <a:cs typeface="+mn-cs"/>
              </a:rPr>
              <a:t>METHODS: </a:t>
            </a:r>
          </a:p>
          <a:p>
            <a:r>
              <a:rPr lang="en-US" sz="1200" b="0" i="0" u="none" strike="noStrike" kern="1200" dirty="0" smtClean="0">
                <a:solidFill>
                  <a:schemeClr val="tx1"/>
                </a:solidFill>
                <a:effectLst/>
                <a:latin typeface="+mn-lt"/>
                <a:ea typeface="+mn-ea"/>
                <a:cs typeface="+mn-cs"/>
              </a:rPr>
              <a:t>We reviewed a series of 25 females ≤21 years of age with endometriosis diagnosed during laparoscopy for pelvic pain over an 8-year period. These patients were followed up for 1 year after surgery.</a:t>
            </a:r>
          </a:p>
          <a:p>
            <a:r>
              <a:rPr lang="en-US" sz="1200" b="1" i="0" u="none" strike="noStrike" kern="1200" cap="all" dirty="0" smtClean="0">
                <a:solidFill>
                  <a:schemeClr val="tx1"/>
                </a:solidFill>
                <a:effectLst/>
                <a:latin typeface="+mn-lt"/>
                <a:ea typeface="+mn-ea"/>
                <a:cs typeface="+mn-cs"/>
              </a:rPr>
              <a:t>RESULTS: </a:t>
            </a:r>
          </a:p>
          <a:p>
            <a:r>
              <a:rPr lang="en-US" sz="1200" b="0" i="0" u="none" strike="noStrike" kern="1200" dirty="0" smtClean="0">
                <a:solidFill>
                  <a:schemeClr val="tx1"/>
                </a:solidFill>
                <a:effectLst/>
                <a:latin typeface="+mn-lt"/>
                <a:ea typeface="+mn-ea"/>
                <a:cs typeface="+mn-cs"/>
              </a:rPr>
              <a:t>The mean age at the time of surgery was 17.2 (2.4) years (range, 10-21). The most common complaints were dysmenorrhea (64%), menorrhagia (44%), abnormal/irregular uterine bleeding (60%), ≥1 gastrointestinal symptoms (56%), and ≥1 genitourinary symptoms (52%). The mean time from the onset of symptoms until diagnosis was 22.8 (31.0) months (range, 1-132). The median number of physicians who evaluated their pain was 3 (2.3) (range, 1-12). The adolescents had stage I (68%), stage II (20%), and stage III (12%) disease. Atypical endometriosis lesions were most commonly observed during laparoscopy. At 1 year, 64% reported resolved pain, 16% improved pain, 12% continued pain, and 8% recurrent pain.</a:t>
            </a:r>
          </a:p>
          <a:p>
            <a:r>
              <a:rPr lang="en-US" sz="1200" b="1" i="0" u="none" strike="noStrike" kern="1200" cap="all" dirty="0" smtClean="0">
                <a:solidFill>
                  <a:schemeClr val="tx1"/>
                </a:solidFill>
                <a:effectLst/>
                <a:latin typeface="+mn-lt"/>
                <a:ea typeface="+mn-ea"/>
                <a:cs typeface="+mn-cs"/>
              </a:rPr>
              <a:t>CONCLUSIONS: </a:t>
            </a:r>
          </a:p>
          <a:p>
            <a:r>
              <a:rPr lang="en-US" sz="1200" b="0" i="0" u="none" strike="noStrike" kern="1200" dirty="0" smtClean="0">
                <a:solidFill>
                  <a:schemeClr val="tx1"/>
                </a:solidFill>
                <a:effectLst/>
                <a:latin typeface="+mn-lt"/>
                <a:ea typeface="+mn-ea"/>
                <a:cs typeface="+mn-cs"/>
              </a:rPr>
              <a:t>Timely referral to a gynecologist experienced with laparoscopic diagnosis and treatment of endometriosis is critical to expedite care for adolescents with pelvic pain. Once the disease is diagnosed and treated, these patients have favorable outcomes with hormonal and </a:t>
            </a:r>
            <a:r>
              <a:rPr lang="en-US" sz="1200" b="0" i="0" u="none" strike="noStrike" kern="1200" dirty="0" err="1" smtClean="0">
                <a:solidFill>
                  <a:schemeClr val="tx1"/>
                </a:solidFill>
                <a:effectLst/>
                <a:latin typeface="+mn-lt"/>
                <a:ea typeface="+mn-ea"/>
                <a:cs typeface="+mn-cs"/>
              </a:rPr>
              <a:t>nonhormonal</a:t>
            </a:r>
            <a:r>
              <a:rPr lang="en-US" sz="1200" b="0" i="0" u="none" strike="noStrike" kern="1200" dirty="0" smtClean="0">
                <a:solidFill>
                  <a:schemeClr val="tx1"/>
                </a:solidFill>
                <a:effectLst/>
                <a:latin typeface="+mn-lt"/>
                <a:ea typeface="+mn-ea"/>
                <a:cs typeface="+mn-cs"/>
              </a:rPr>
              <a:t> therapy.</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21</a:t>
            </a:fld>
            <a:endParaRPr lang="tr-TR"/>
          </a:p>
        </p:txBody>
      </p:sp>
    </p:spTree>
    <p:extLst>
      <p:ext uri="{BB962C8B-B14F-4D97-AF65-F5344CB8AC3E}">
        <p14:creationId xmlns:p14="http://schemas.microsoft.com/office/powerpoint/2010/main" val="2526576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22</a:t>
            </a:fld>
            <a:endParaRPr lang="en-US"/>
          </a:p>
        </p:txBody>
      </p:sp>
    </p:spTree>
    <p:extLst>
      <p:ext uri="{BB962C8B-B14F-4D97-AF65-F5344CB8AC3E}">
        <p14:creationId xmlns:p14="http://schemas.microsoft.com/office/powerpoint/2010/main" val="4193904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23</a:t>
            </a:fld>
            <a:endParaRPr lang="en-US"/>
          </a:p>
        </p:txBody>
      </p:sp>
    </p:spTree>
    <p:extLst>
      <p:ext uri="{BB962C8B-B14F-4D97-AF65-F5344CB8AC3E}">
        <p14:creationId xmlns:p14="http://schemas.microsoft.com/office/powerpoint/2010/main" val="232606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B5342D-F4B5-48F7-B03C-D77879B622DB}" type="slidenum">
              <a:rPr lang="en-US" smtClean="0"/>
              <a:t>24</a:t>
            </a:fld>
            <a:endParaRPr lang="en-US"/>
          </a:p>
        </p:txBody>
      </p:sp>
    </p:spTree>
    <p:extLst>
      <p:ext uri="{BB962C8B-B14F-4D97-AF65-F5344CB8AC3E}">
        <p14:creationId xmlns:p14="http://schemas.microsoft.com/office/powerpoint/2010/main" val="2814412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tr-TR" altLang="tr-T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tr-TR" altLang="tr-TR"/>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10FFF9E5-8F03-400F-9B61-E42B450DD0BC}" type="slidenum">
              <a:rPr lang="tr-TR" altLang="tr-TR"/>
              <a:pPr/>
              <a:t>‹#›</a:t>
            </a:fld>
            <a:endParaRPr lang="tr-TR" altLang="tr-TR"/>
          </a:p>
        </p:txBody>
      </p:sp>
    </p:spTree>
    <p:extLst>
      <p:ext uri="{BB962C8B-B14F-4D97-AF65-F5344CB8AC3E}">
        <p14:creationId xmlns:p14="http://schemas.microsoft.com/office/powerpoint/2010/main" val="1609298014"/>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7.2.2019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7FAF2-545D-4E61-BBB7-0AF7C39E0CB1}" type="datetimeFigureOut">
              <a:rPr lang="tr-TR" smtClean="0"/>
              <a:pPr/>
              <a:t>7.2.2019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E4A17B-EFFF-4548-97A0-B381BEB752A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emf"/><Relationship Id="rId3" Type="http://schemas.openxmlformats.org/officeDocument/2006/relationships/image" Target="../media/image4.png"/><Relationship Id="rId21" Type="http://schemas.openxmlformats.org/officeDocument/2006/relationships/image" Target="../media/image22.emf"/><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emf"/><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emf"/><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5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7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7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8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8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8.jpeg"/><Relationship Id="rId7" Type="http://schemas.openxmlformats.org/officeDocument/2006/relationships/image" Target="../media/image122.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8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9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345093" y="260648"/>
            <a:ext cx="8383960" cy="2478137"/>
          </a:xfrm>
          <a:solidFill>
            <a:srgbClr val="FF0000"/>
          </a:solidFill>
        </p:spPr>
        <p:txBody>
          <a:bodyPr>
            <a:normAutofit/>
          </a:bodyPr>
          <a:lstStyle/>
          <a:p>
            <a:r>
              <a:rPr lang="tr-TR" dirty="0" smtClean="0"/>
              <a:t>16 ve 42 yaşındaki Endometrioması olan hastayı nasıl yönetelim ?</a:t>
            </a:r>
            <a:endParaRPr lang="tr-TR" dirty="0" smtClean="0">
              <a:solidFill>
                <a:srgbClr val="FFFF00"/>
              </a:solidFill>
            </a:endParaRPr>
          </a:p>
        </p:txBody>
      </p:sp>
      <p:sp>
        <p:nvSpPr>
          <p:cNvPr id="2" name="Subtitle 1"/>
          <p:cNvSpPr>
            <a:spLocks noGrp="1"/>
          </p:cNvSpPr>
          <p:nvPr>
            <p:ph type="subTitle" idx="1"/>
          </p:nvPr>
        </p:nvSpPr>
        <p:spPr>
          <a:xfrm>
            <a:off x="899592" y="4496916"/>
            <a:ext cx="7776864" cy="1752600"/>
          </a:xfrm>
          <a:solidFill>
            <a:schemeClr val="accent2"/>
          </a:solidFill>
        </p:spPr>
        <p:txBody>
          <a:bodyPr>
            <a:normAutofit fontScale="92500" lnSpcReduction="20000"/>
          </a:bodyPr>
          <a:lstStyle/>
          <a:p>
            <a:r>
              <a:rPr lang="tr-TR" altLang="en-US" dirty="0">
                <a:solidFill>
                  <a:srgbClr val="FFFF00"/>
                </a:solidFill>
              </a:rPr>
              <a:t>Dr. Engin Oral </a:t>
            </a:r>
            <a:endParaRPr lang="tr-TR" i="1" dirty="0" smtClean="0">
              <a:solidFill>
                <a:schemeClr val="tx1"/>
              </a:solidFill>
              <a:effectLst>
                <a:outerShdw blurRad="38100" dist="38100" dir="2700000" algn="tl">
                  <a:srgbClr val="000000"/>
                </a:outerShdw>
              </a:effectLst>
            </a:endParaRPr>
          </a:p>
          <a:p>
            <a:r>
              <a:rPr lang="tr-TR" i="1" dirty="0" smtClean="0">
                <a:solidFill>
                  <a:schemeClr val="tx1"/>
                </a:solidFill>
                <a:effectLst>
                  <a:outerShdw blurRad="38100" dist="38100" dir="2700000" algn="tl">
                    <a:srgbClr val="000000"/>
                  </a:outerShdw>
                </a:effectLst>
              </a:rPr>
              <a:t>Endometriozis&amp;Adenomyozis </a:t>
            </a:r>
            <a:r>
              <a:rPr lang="tr-TR" i="1" dirty="0" smtClean="0">
                <a:solidFill>
                  <a:schemeClr val="tx1"/>
                </a:solidFill>
                <a:effectLst>
                  <a:outerShdw blurRad="38100" dist="38100" dir="2700000" algn="tl">
                    <a:srgbClr val="000000"/>
                  </a:outerShdw>
                </a:effectLst>
              </a:rPr>
              <a:t>Derneği</a:t>
            </a:r>
          </a:p>
          <a:p>
            <a:r>
              <a:rPr lang="tr-TR" i="1" dirty="0" smtClean="0">
                <a:solidFill>
                  <a:schemeClr val="tx1"/>
                </a:solidFill>
                <a:effectLst>
                  <a:outerShdw blurRad="38100" dist="38100" dir="2700000" algn="tl">
                    <a:srgbClr val="000000"/>
                  </a:outerShdw>
                </a:effectLst>
              </a:rPr>
              <a:t>European Endometriosis League</a:t>
            </a:r>
            <a:r>
              <a:rPr lang="tr-TR" i="1" dirty="0">
                <a:solidFill>
                  <a:schemeClr val="tx1"/>
                </a:solidFill>
                <a:effectLst>
                  <a:outerShdw blurRad="38100" dist="38100" dir="2700000" algn="tl">
                    <a:srgbClr val="000000"/>
                  </a:outerShdw>
                </a:effectLst>
              </a:rPr>
              <a:t/>
            </a:r>
            <a:br>
              <a:rPr lang="tr-TR" i="1" dirty="0">
                <a:solidFill>
                  <a:schemeClr val="tx1"/>
                </a:solidFill>
                <a:effectLst>
                  <a:outerShdw blurRad="38100" dist="38100" dir="2700000" algn="tl">
                    <a:srgbClr val="000000"/>
                  </a:outerShdw>
                </a:effectLst>
              </a:rPr>
            </a:br>
            <a:endParaRPr lang="tr-TR" dirty="0">
              <a:solidFill>
                <a:schemeClr val="tx1"/>
              </a:solidFill>
            </a:endParaRPr>
          </a:p>
        </p:txBody>
      </p:sp>
      <p:sp>
        <p:nvSpPr>
          <p:cNvPr id="5" name="Dikdörtgen 1"/>
          <p:cNvSpPr>
            <a:spLocks noChangeArrowheads="1"/>
          </p:cNvSpPr>
          <p:nvPr/>
        </p:nvSpPr>
        <p:spPr bwMode="auto">
          <a:xfrm>
            <a:off x="2653467" y="5373216"/>
            <a:ext cx="457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tr-TR" altLang="en-US" dirty="0"/>
          </a:p>
          <a:p>
            <a:r>
              <a:rPr lang="tr-TR" altLang="en-US" dirty="0" smtClean="0"/>
              <a:t>    </a:t>
            </a:r>
            <a:r>
              <a:rPr lang="tr-TR" altLang="en-US" dirty="0" smtClean="0"/>
              <a:t>    </a:t>
            </a:r>
          </a:p>
          <a:p>
            <a:r>
              <a:rPr lang="tr-TR" altLang="en-US" dirty="0" smtClean="0"/>
              <a:t>        drenginoral@gmail.com</a:t>
            </a:r>
            <a:endParaRPr lang="en-GB" altLang="en-US" dirty="0"/>
          </a:p>
        </p:txBody>
      </p:sp>
      <p:pic>
        <p:nvPicPr>
          <p:cNvPr id="1026" name="Picture 2" descr="168c67ac4cee5a376c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2779074"/>
            <a:ext cx="3960440" cy="16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718" y="2762975"/>
            <a:ext cx="3960440" cy="16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5988256"/>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26578"/>
            <a:ext cx="8229600" cy="4070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856"/>
            <a:ext cx="9036496" cy="215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a:spLocks/>
          </p:cNvSpPr>
          <p:nvPr/>
        </p:nvSpPr>
        <p:spPr>
          <a:xfrm>
            <a:off x="7604139" y="968107"/>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7</a:t>
            </a:r>
            <a:endParaRPr lang="en-GB" sz="2400" dirty="0">
              <a:solidFill>
                <a:srgbClr val="FF0000"/>
              </a:solidFill>
            </a:endParaRPr>
          </a:p>
        </p:txBody>
      </p:sp>
    </p:spTree>
    <p:extLst>
      <p:ext uri="{BB962C8B-B14F-4D97-AF65-F5344CB8AC3E}">
        <p14:creationId xmlns:p14="http://schemas.microsoft.com/office/powerpoint/2010/main" val="861864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7524" y="260648"/>
            <a:ext cx="8568952" cy="633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476672"/>
            <a:ext cx="1104900" cy="54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1700808"/>
            <a:ext cx="4824536" cy="2088232"/>
          </a:xfrm>
          <a:prstGeom prst="rect">
            <a:avLst/>
          </a:prstGeom>
          <a:solidFill>
            <a:srgbClr val="FF0000"/>
          </a:solidFill>
          <a:ln>
            <a:solidFill>
              <a:srgbClr val="FF0000"/>
            </a:solidFill>
          </a:ln>
        </p:spPr>
      </p:pic>
      <p:sp>
        <p:nvSpPr>
          <p:cNvPr id="7" name="Metin kutusu 4"/>
          <p:cNvSpPr txBox="1">
            <a:spLocks/>
          </p:cNvSpPr>
          <p:nvPr/>
        </p:nvSpPr>
        <p:spPr>
          <a:xfrm>
            <a:off x="8215675" y="369332"/>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1946</a:t>
            </a:r>
            <a:endParaRPr lang="en-GB" sz="2400" dirty="0">
              <a:solidFill>
                <a:srgbClr val="FF0000"/>
              </a:solidFill>
            </a:endParaRPr>
          </a:p>
        </p:txBody>
      </p:sp>
    </p:spTree>
    <p:extLst>
      <p:ext uri="{BB962C8B-B14F-4D97-AF65-F5344CB8AC3E}">
        <p14:creationId xmlns:p14="http://schemas.microsoft.com/office/powerpoint/2010/main" val="2141041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514" y="197046"/>
            <a:ext cx="8282428" cy="4150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3933056"/>
            <a:ext cx="6677025" cy="2924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3851920" y="2276872"/>
            <a:ext cx="2016224" cy="165618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a:spLocks/>
          </p:cNvSpPr>
          <p:nvPr/>
        </p:nvSpPr>
        <p:spPr>
          <a:xfrm>
            <a:off x="7236296" y="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3</a:t>
            </a:r>
            <a:endParaRPr lang="en-GB" sz="2400" dirty="0">
              <a:solidFill>
                <a:srgbClr val="FF0000"/>
              </a:solidFill>
            </a:endParaRPr>
          </a:p>
        </p:txBody>
      </p:sp>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1239" b="66123"/>
          <a:stretch/>
        </p:blipFill>
        <p:spPr bwMode="auto">
          <a:xfrm>
            <a:off x="611560" y="1222047"/>
            <a:ext cx="8229600" cy="474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6820957" y="2492896"/>
            <a:ext cx="2016224" cy="165618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82343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FFFF00"/>
                </a:solidFill>
              </a:rPr>
              <a:t>Is endometriosis a progressive disease?</a:t>
            </a:r>
            <a:endParaRPr lang="en-US" sz="4400" dirty="0">
              <a:solidFill>
                <a:srgbClr val="FFFF00"/>
              </a:solidFill>
            </a:endParaRPr>
          </a:p>
        </p:txBody>
      </p:sp>
      <p:sp>
        <p:nvSpPr>
          <p:cNvPr id="4" name="Text Placeholder 3"/>
          <p:cNvSpPr>
            <a:spLocks noGrp="1"/>
          </p:cNvSpPr>
          <p:nvPr>
            <p:ph type="body" idx="1"/>
          </p:nvPr>
        </p:nvSpPr>
        <p:spPr/>
        <p:txBody>
          <a:bodyPr/>
          <a:lstStyle/>
          <a:p>
            <a:r>
              <a:rPr lang="en-US" b="1" dirty="0" smtClean="0"/>
              <a:t>Pro</a:t>
            </a:r>
            <a:endParaRPr lang="en-US" b="1" dirty="0"/>
          </a:p>
        </p:txBody>
      </p:sp>
      <p:sp>
        <p:nvSpPr>
          <p:cNvPr id="5" name="Content Placeholder 4"/>
          <p:cNvSpPr>
            <a:spLocks noGrp="1"/>
          </p:cNvSpPr>
          <p:nvPr>
            <p:ph sz="half" idx="2"/>
          </p:nvPr>
        </p:nvSpPr>
        <p:spPr>
          <a:xfrm>
            <a:off x="549274" y="2347415"/>
            <a:ext cx="3840480" cy="4105154"/>
          </a:xfrm>
        </p:spPr>
        <p:txBody>
          <a:bodyPr/>
          <a:lstStyle/>
          <a:p>
            <a:r>
              <a:rPr lang="en-US" sz="1800" dirty="0" smtClean="0"/>
              <a:t>There are different stages</a:t>
            </a:r>
          </a:p>
          <a:p>
            <a:r>
              <a:rPr lang="en-US" sz="1800" dirty="0" smtClean="0"/>
              <a:t>Young girls go from not having symptoms to having symptoms; progression must happen</a:t>
            </a:r>
          </a:p>
          <a:p>
            <a:r>
              <a:rPr lang="en-US" sz="1800" dirty="0" smtClean="0"/>
              <a:t>We have always referred to mild endometriosis as early-stage disease and moderate/severe as late stage disease</a:t>
            </a:r>
          </a:p>
          <a:p>
            <a:r>
              <a:rPr lang="en-US" sz="1800" dirty="0" smtClean="0"/>
              <a:t>Baboon model </a:t>
            </a:r>
            <a:r>
              <a:rPr lang="en-US" sz="1800" dirty="0" smtClean="0">
                <a:solidFill>
                  <a:srgbClr val="FFC000"/>
                </a:solidFill>
              </a:rPr>
              <a:t>(</a:t>
            </a:r>
            <a:r>
              <a:rPr lang="en-US" sz="1800" dirty="0" err="1" smtClean="0">
                <a:solidFill>
                  <a:srgbClr val="FFC000"/>
                </a:solidFill>
              </a:rPr>
              <a:t>D’Hooghe</a:t>
            </a:r>
            <a:r>
              <a:rPr lang="en-US" sz="1800" dirty="0" smtClean="0">
                <a:solidFill>
                  <a:srgbClr val="FFC000"/>
                </a:solidFill>
              </a:rPr>
              <a:t> 1996)</a:t>
            </a:r>
          </a:p>
          <a:p>
            <a:endParaRPr lang="en-US" dirty="0" smtClean="0"/>
          </a:p>
          <a:p>
            <a:endParaRPr lang="en-US" dirty="0"/>
          </a:p>
        </p:txBody>
      </p:sp>
      <p:sp>
        <p:nvSpPr>
          <p:cNvPr id="6" name="Text Placeholder 5"/>
          <p:cNvSpPr>
            <a:spLocks noGrp="1"/>
          </p:cNvSpPr>
          <p:nvPr>
            <p:ph type="body" sz="quarter" idx="3"/>
          </p:nvPr>
        </p:nvSpPr>
        <p:spPr/>
        <p:txBody>
          <a:bodyPr/>
          <a:lstStyle/>
          <a:p>
            <a:r>
              <a:rPr lang="en-US" b="1" dirty="0" smtClean="0"/>
              <a:t>Con</a:t>
            </a:r>
            <a:endParaRPr lang="en-US" b="1" dirty="0"/>
          </a:p>
        </p:txBody>
      </p:sp>
      <p:sp>
        <p:nvSpPr>
          <p:cNvPr id="7" name="Content Placeholder 6"/>
          <p:cNvSpPr>
            <a:spLocks noGrp="1"/>
          </p:cNvSpPr>
          <p:nvPr>
            <p:ph sz="quarter" idx="4"/>
          </p:nvPr>
        </p:nvSpPr>
        <p:spPr>
          <a:xfrm>
            <a:off x="4751070" y="2347415"/>
            <a:ext cx="3840480" cy="4105154"/>
          </a:xfrm>
        </p:spPr>
        <p:txBody>
          <a:bodyPr>
            <a:normAutofit/>
          </a:bodyPr>
          <a:lstStyle/>
          <a:p>
            <a:r>
              <a:rPr lang="en-US" sz="1800" dirty="0" smtClean="0"/>
              <a:t>Older women have minimal disease and younger women have severe disease</a:t>
            </a:r>
          </a:p>
          <a:p>
            <a:r>
              <a:rPr lang="en-US" sz="1800" dirty="0" smtClean="0"/>
              <a:t>There is no difference in stage of disease by age of patients</a:t>
            </a:r>
          </a:p>
          <a:p>
            <a:r>
              <a:rPr lang="en-US" sz="1800" dirty="0" smtClean="0"/>
              <a:t>GWAS studies suggest some women are at risk for mild disease and others are at risk for severe disease </a:t>
            </a:r>
            <a:r>
              <a:rPr lang="en-US" sz="1800" dirty="0" smtClean="0">
                <a:solidFill>
                  <a:srgbClr val="FFC000"/>
                </a:solidFill>
              </a:rPr>
              <a:t>(Painter 2011)</a:t>
            </a:r>
            <a:endParaRPr lang="en-US" sz="1800" dirty="0">
              <a:solidFill>
                <a:srgbClr val="FFC000"/>
              </a:solidFill>
            </a:endParaRPr>
          </a:p>
        </p:txBody>
      </p:sp>
    </p:spTree>
    <p:extLst>
      <p:ext uri="{BB962C8B-B14F-4D97-AF65-F5344CB8AC3E}">
        <p14:creationId xmlns:p14="http://schemas.microsoft.com/office/powerpoint/2010/main" val="35117223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Başlık 1"/>
          <p:cNvSpPr>
            <a:spLocks noGrp="1"/>
          </p:cNvSpPr>
          <p:nvPr>
            <p:ph type="title"/>
          </p:nvPr>
        </p:nvSpPr>
        <p:spPr/>
        <p:txBody>
          <a:bodyPr/>
          <a:lstStyle/>
          <a:p>
            <a:endParaRPr lang="en-GB" altLang="tr-TR" smtClean="0"/>
          </a:p>
        </p:txBody>
      </p:sp>
      <p:pic>
        <p:nvPicPr>
          <p:cNvPr id="25603"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520" y="260648"/>
            <a:ext cx="8568952" cy="6408712"/>
          </a:xfrm>
        </p:spPr>
      </p:pic>
      <p:sp>
        <p:nvSpPr>
          <p:cNvPr id="2" name="Rectangle 1"/>
          <p:cNvSpPr/>
          <p:nvPr/>
        </p:nvSpPr>
        <p:spPr>
          <a:xfrm>
            <a:off x="5940152" y="188640"/>
            <a:ext cx="2808312" cy="115212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FF00"/>
                </a:solidFill>
              </a:rPr>
              <a:t>31/12   2018 </a:t>
            </a:r>
            <a:r>
              <a:rPr lang="tr-TR" dirty="0" smtClean="0">
                <a:solidFill>
                  <a:srgbClr val="FFFF00"/>
                </a:solidFill>
              </a:rPr>
              <a:t>Türkiye</a:t>
            </a:r>
          </a:p>
          <a:p>
            <a:pPr algn="ctr"/>
            <a:r>
              <a:rPr lang="tr-TR" dirty="0" smtClean="0"/>
              <a:t>10-14 yaş   </a:t>
            </a:r>
            <a:r>
              <a:rPr lang="tr-TR" dirty="0" smtClean="0"/>
              <a:t>3.086.146</a:t>
            </a:r>
            <a:endParaRPr lang="tr-TR" dirty="0" smtClean="0"/>
          </a:p>
          <a:p>
            <a:pPr algn="ctr"/>
            <a:r>
              <a:rPr lang="tr-TR" dirty="0" smtClean="0"/>
              <a:t>15-19 yaş   </a:t>
            </a:r>
            <a:r>
              <a:rPr lang="tr-TR" dirty="0" smtClean="0"/>
              <a:t>3.124.818</a:t>
            </a:r>
            <a:endParaRPr lang="tr-TR" dirty="0"/>
          </a:p>
        </p:txBody>
      </p:sp>
    </p:spTree>
    <p:extLst>
      <p:ext uri="{BB962C8B-B14F-4D97-AF65-F5344CB8AC3E}">
        <p14:creationId xmlns:p14="http://schemas.microsoft.com/office/powerpoint/2010/main" val="232212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0617" y="849313"/>
            <a:ext cx="4402832" cy="2435672"/>
          </a:xfrm>
          <a:solidFill>
            <a:schemeClr val="tx2"/>
          </a:solidFill>
          <a:ln w="9525">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003">
            <a:schemeClr val="lt1"/>
          </a:fillRef>
          <a:effectRef idx="0">
            <a:schemeClr val="dk1"/>
          </a:effectRef>
          <a:fontRef idx="minor">
            <a:schemeClr val="dk1"/>
          </a:fontRef>
        </p:style>
        <p:txBody>
          <a:bodyPr>
            <a:normAutofit fontScale="92500" lnSpcReduction="20000"/>
          </a:bodyPr>
          <a:lstStyle/>
          <a:p>
            <a:pPr eaLnBrk="1" hangingPunct="1">
              <a:spcBef>
                <a:spcPct val="0"/>
              </a:spcBef>
              <a:spcAft>
                <a:spcPts val="1800"/>
              </a:spcAft>
            </a:pPr>
            <a:r>
              <a:rPr lang="tr-TR" altLang="en-US" sz="2400" b="1" dirty="0" smtClean="0">
                <a:solidFill>
                  <a:schemeClr val="bg2"/>
                </a:solidFill>
                <a:effectLst>
                  <a:outerShdw blurRad="38100" dist="38100" dir="2700000" algn="tl">
                    <a:srgbClr val="000000"/>
                  </a:outerShdw>
                </a:effectLst>
              </a:rPr>
              <a:t>15 </a:t>
            </a:r>
            <a:r>
              <a:rPr lang="tr-TR" altLang="en-US" sz="2400" b="1" dirty="0" err="1" smtClean="0">
                <a:solidFill>
                  <a:schemeClr val="bg2"/>
                </a:solidFill>
                <a:effectLst>
                  <a:outerShdw blurRad="38100" dist="38100" dir="2700000" algn="tl">
                    <a:srgbClr val="000000"/>
                  </a:outerShdw>
                </a:effectLst>
              </a:rPr>
              <a:t>article</a:t>
            </a:r>
            <a:endParaRPr lang="tr-TR" altLang="en-US" sz="2400" b="1" dirty="0" smtClean="0">
              <a:solidFill>
                <a:schemeClr val="bg2"/>
              </a:solidFill>
              <a:effectLst>
                <a:outerShdw blurRad="38100" dist="38100" dir="2700000" algn="tl">
                  <a:srgbClr val="000000"/>
                </a:outerShdw>
              </a:effectLst>
            </a:endParaRPr>
          </a:p>
          <a:p>
            <a:pPr eaLnBrk="1" hangingPunct="1">
              <a:spcBef>
                <a:spcPct val="0"/>
              </a:spcBef>
              <a:spcAft>
                <a:spcPts val="1200"/>
              </a:spcAft>
            </a:pPr>
            <a:r>
              <a:rPr lang="tr-TR" altLang="en-US" sz="2400" b="1" dirty="0" smtClean="0">
                <a:solidFill>
                  <a:schemeClr val="bg2"/>
                </a:solidFill>
                <a:effectLst>
                  <a:outerShdw blurRad="38100" dist="38100" dir="2700000" algn="tl">
                    <a:srgbClr val="000000"/>
                  </a:outerShdw>
                </a:effectLst>
              </a:rPr>
              <a:t>880 </a:t>
            </a:r>
            <a:r>
              <a:rPr lang="tr-TR" altLang="en-US" sz="2400" b="1" dirty="0" err="1" smtClean="0">
                <a:solidFill>
                  <a:schemeClr val="bg2"/>
                </a:solidFill>
                <a:effectLst>
                  <a:outerShdw blurRad="38100" dist="38100" dir="2700000" algn="tl">
                    <a:srgbClr val="000000"/>
                  </a:outerShdw>
                </a:effectLst>
              </a:rPr>
              <a:t>cases</a:t>
            </a:r>
            <a:endParaRPr lang="tr-TR" altLang="en-US" sz="24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Dysmenorrhea</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Chronic</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pain</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Medical</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therapy</a:t>
            </a:r>
            <a:r>
              <a:rPr lang="tr-TR" altLang="en-US" sz="2000" b="1" dirty="0" smtClean="0">
                <a:solidFill>
                  <a:schemeClr val="bg2"/>
                </a:solidFill>
                <a:effectLst>
                  <a:outerShdw blurRad="38100" dist="38100" dir="2700000" algn="tl">
                    <a:srgbClr val="000000"/>
                  </a:outerShdw>
                </a:effectLst>
              </a:rPr>
              <a:t> not-</a:t>
            </a:r>
            <a:r>
              <a:rPr lang="tr-TR" altLang="en-US" sz="2000" b="1" dirty="0" err="1" smtClean="0">
                <a:solidFill>
                  <a:schemeClr val="bg2"/>
                </a:solidFill>
                <a:effectLst>
                  <a:outerShdw blurRad="38100" dist="38100" dir="2700000" algn="tl">
                    <a:srgbClr val="000000"/>
                  </a:outerShdw>
                </a:effectLst>
              </a:rPr>
              <a:t>responsive</a:t>
            </a:r>
            <a:endParaRPr lang="tr-TR" altLang="en-US" sz="2000" b="1" dirty="0" smtClean="0">
              <a:solidFill>
                <a:schemeClr val="bg2"/>
              </a:solidFill>
              <a:effectLst>
                <a:outerShdw blurRad="38100" dist="38100" dir="2700000" algn="tl">
                  <a:srgbClr val="000000"/>
                </a:outerShdw>
              </a:effectLst>
            </a:endParaRPr>
          </a:p>
          <a:p>
            <a:pPr lvl="1" eaLnBrk="1" hangingPunct="1">
              <a:lnSpc>
                <a:spcPct val="135000"/>
              </a:lnSpc>
              <a:spcBef>
                <a:spcPct val="0"/>
              </a:spcBef>
            </a:pPr>
            <a:r>
              <a:rPr lang="tr-TR" altLang="en-US" sz="2000" b="1" dirty="0" err="1" smtClean="0">
                <a:solidFill>
                  <a:schemeClr val="bg2"/>
                </a:solidFill>
                <a:effectLst>
                  <a:outerShdw blurRad="38100" dist="38100" dir="2700000" algn="tl">
                    <a:srgbClr val="000000"/>
                  </a:outerShdw>
                </a:effectLst>
              </a:rPr>
              <a:t>All</a:t>
            </a:r>
            <a:r>
              <a:rPr lang="tr-TR" altLang="en-US" sz="2000" b="1" dirty="0" smtClean="0">
                <a:solidFill>
                  <a:schemeClr val="bg2"/>
                </a:solidFill>
                <a:effectLst>
                  <a:outerShdw blurRad="38100" dist="38100" dir="2700000" algn="tl">
                    <a:srgbClr val="000000"/>
                  </a:outerShdw>
                </a:effectLst>
              </a:rPr>
              <a:t> </a:t>
            </a:r>
            <a:r>
              <a:rPr lang="tr-TR" altLang="en-US" sz="2000" b="1" dirty="0" err="1" smtClean="0">
                <a:solidFill>
                  <a:schemeClr val="bg2"/>
                </a:solidFill>
                <a:effectLst>
                  <a:outerShdw blurRad="38100" dist="38100" dir="2700000" algn="tl">
                    <a:srgbClr val="000000"/>
                  </a:outerShdw>
                </a:effectLst>
              </a:rPr>
              <a:t>cases</a:t>
            </a:r>
            <a:r>
              <a:rPr lang="tr-TR" altLang="en-US" sz="2000" b="1" dirty="0" smtClean="0">
                <a:solidFill>
                  <a:schemeClr val="bg2"/>
                </a:solidFill>
                <a:effectLst>
                  <a:outerShdw blurRad="38100" dist="38100" dir="2700000" algn="tl">
                    <a:srgbClr val="000000"/>
                  </a:outerShdw>
                </a:effectLst>
              </a:rPr>
              <a:t> L/S </a:t>
            </a:r>
            <a:r>
              <a:rPr lang="tr-TR" altLang="en-US" sz="2000" b="1" dirty="0" err="1" smtClean="0">
                <a:solidFill>
                  <a:schemeClr val="bg2"/>
                </a:solidFill>
                <a:effectLst>
                  <a:outerShdw blurRad="38100" dist="38100" dir="2700000" algn="tl">
                    <a:srgbClr val="000000"/>
                  </a:outerShdw>
                </a:effectLst>
              </a:rPr>
              <a:t>confirmed</a:t>
            </a:r>
            <a:endParaRPr lang="tr-TR" altLang="en-US" sz="2400" b="1" dirty="0" smtClean="0">
              <a:solidFill>
                <a:schemeClr val="bg2"/>
              </a:solidFill>
              <a:effectLst>
                <a:outerShdw blurRad="38100" dist="38100" dir="2700000" algn="tl">
                  <a:srgbClr val="000000"/>
                </a:outerShdw>
              </a:effectLst>
            </a:endParaRPr>
          </a:p>
        </p:txBody>
      </p:sp>
      <p:pic>
        <p:nvPicPr>
          <p:cNvPr id="1638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500563"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txBox="1">
            <a:spLocks noChangeArrowheads="1"/>
          </p:cNvSpPr>
          <p:nvPr/>
        </p:nvSpPr>
        <p:spPr>
          <a:xfrm>
            <a:off x="362336" y="3429000"/>
            <a:ext cx="8229600" cy="3014167"/>
          </a:xfrm>
          <a:prstGeom prst="rect">
            <a:avLst/>
          </a:prstGeom>
          <a:solidFill>
            <a:srgbClr val="FF0000"/>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ltLang="en-US" dirty="0" smtClean="0"/>
              <a:t>Endometriosis was present in</a:t>
            </a:r>
          </a:p>
          <a:p>
            <a:pPr lvl="1"/>
            <a:r>
              <a:rPr lang="en-GB" altLang="en-US" dirty="0" smtClean="0"/>
              <a:t>62% in adolescents undergoing laparoscopy</a:t>
            </a:r>
          </a:p>
          <a:p>
            <a:pPr lvl="1"/>
            <a:r>
              <a:rPr lang="en-GB" altLang="en-US" dirty="0" smtClean="0"/>
              <a:t>75% in adolescents with CPP resistant to medical treatment</a:t>
            </a:r>
          </a:p>
          <a:p>
            <a:pPr lvl="1"/>
            <a:r>
              <a:rPr lang="en-GB" altLang="en-US" dirty="0" smtClean="0"/>
              <a:t>70% in adolescents with dysmenorrhoea</a:t>
            </a:r>
          </a:p>
          <a:p>
            <a:pPr lvl="1"/>
            <a:r>
              <a:rPr lang="en-GB" altLang="en-US" dirty="0" smtClean="0"/>
              <a:t>49% in adolescents with CPP not necessarily resistant to medical treatment</a:t>
            </a:r>
          </a:p>
        </p:txBody>
      </p:sp>
      <p:sp>
        <p:nvSpPr>
          <p:cNvPr id="9" name="Metin kutusu 4"/>
          <p:cNvSpPr txBox="1">
            <a:spLocks/>
          </p:cNvSpPr>
          <p:nvPr/>
        </p:nvSpPr>
        <p:spPr>
          <a:xfrm>
            <a:off x="7884368" y="152571"/>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3</a:t>
            </a:r>
            <a:endParaRPr lang="en-GB" sz="2400" dirty="0">
              <a:solidFill>
                <a:srgbClr val="FF0000"/>
              </a:solidFill>
            </a:endParaRPr>
          </a:p>
        </p:txBody>
      </p:sp>
    </p:spTree>
    <p:extLst>
      <p:ext uri="{BB962C8B-B14F-4D97-AF65-F5344CB8AC3E}">
        <p14:creationId xmlns:p14="http://schemas.microsoft.com/office/powerpoint/2010/main" val="36587142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836614"/>
            <a:ext cx="8229600" cy="5832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17"/>
          <p:cNvSpPr>
            <a:spLocks noGrp="1" noChangeArrowheads="1"/>
          </p:cNvSpPr>
          <p:nvPr>
            <p:ph type="title"/>
          </p:nvPr>
        </p:nvSpPr>
        <p:spPr bwMode="auto">
          <a:xfrm>
            <a:off x="451798" y="3428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tr-TR" altLang="tr-TR" sz="3200" b="1" dirty="0">
                <a:solidFill>
                  <a:srgbClr val="FFFF00"/>
                </a:solidFill>
              </a:rPr>
              <a:t>Endometriosis - </a:t>
            </a:r>
            <a:r>
              <a:rPr lang="tr-TR" altLang="tr-TR" sz="3200" b="1" dirty="0" smtClean="0">
                <a:solidFill>
                  <a:srgbClr val="FFFF00"/>
                </a:solidFill>
              </a:rPr>
              <a:t>Symptoms</a:t>
            </a:r>
            <a:endParaRPr lang="tr-TR" altLang="tr-TR" sz="3200" b="1" dirty="0">
              <a:solidFill>
                <a:srgbClr val="FFFF00"/>
              </a:solidFill>
            </a:endParaRPr>
          </a:p>
        </p:txBody>
      </p:sp>
      <p:sp>
        <p:nvSpPr>
          <p:cNvPr id="6" name="Metin kutusu 4"/>
          <p:cNvSpPr txBox="1">
            <a:spLocks/>
          </p:cNvSpPr>
          <p:nvPr/>
        </p:nvSpPr>
        <p:spPr>
          <a:xfrm>
            <a:off x="8061142"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2018</a:t>
            </a:r>
            <a:endParaRPr lang="en-GB" sz="2400" dirty="0">
              <a:solidFill>
                <a:srgbClr val="FF0000"/>
              </a:solidFill>
            </a:endParaRPr>
          </a:p>
        </p:txBody>
      </p:sp>
      <p:sp>
        <p:nvSpPr>
          <p:cNvPr id="7" name="Rectangle 6"/>
          <p:cNvSpPr/>
          <p:nvPr/>
        </p:nvSpPr>
        <p:spPr>
          <a:xfrm>
            <a:off x="298450" y="3293134"/>
            <a:ext cx="8569325" cy="5679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298449" y="4221088"/>
            <a:ext cx="8569325"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398449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48"/>
            <a:ext cx="9144000" cy="255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a:xfrm>
            <a:off x="0" y="2588648"/>
            <a:ext cx="8686800" cy="4525963"/>
          </a:xfrm>
        </p:spPr>
        <p:txBody>
          <a:bodyPr>
            <a:normAutofit/>
          </a:bodyPr>
          <a:lstStyle/>
          <a:p>
            <a:pPr marL="0" indent="0">
              <a:buNone/>
            </a:pPr>
            <a:r>
              <a:rPr lang="en-US" sz="2400" dirty="0"/>
              <a:t>The population-based cohort was recruited from 2 tertiary</a:t>
            </a:r>
          </a:p>
          <a:p>
            <a:pPr marL="0" indent="0">
              <a:buNone/>
            </a:pPr>
            <a:r>
              <a:rPr lang="tr-TR" sz="2400" dirty="0" smtClean="0"/>
              <a:t> </a:t>
            </a:r>
            <a:r>
              <a:rPr lang="en-US" sz="2400" dirty="0" smtClean="0"/>
              <a:t>care </a:t>
            </a:r>
            <a:r>
              <a:rPr lang="en-US" sz="2400" dirty="0"/>
              <a:t>centers and the surrounding communities. Participants included</a:t>
            </a:r>
          </a:p>
          <a:p>
            <a:r>
              <a:rPr lang="en-US" sz="2400" dirty="0"/>
              <a:t>adolescents (diagnosed at 18 years old; </a:t>
            </a:r>
            <a:r>
              <a:rPr lang="en-US" sz="2400" dirty="0" smtClean="0"/>
              <a:t>n295</a:t>
            </a:r>
            <a:r>
              <a:rPr lang="en-US" sz="2400" dirty="0"/>
              <a:t>) and adults (</a:t>
            </a:r>
            <a:r>
              <a:rPr lang="en-US" sz="2400" dirty="0" smtClean="0"/>
              <a:t>diagnosed</a:t>
            </a:r>
            <a:r>
              <a:rPr lang="tr-TR" sz="2400" dirty="0" smtClean="0"/>
              <a:t> </a:t>
            </a:r>
            <a:r>
              <a:rPr lang="en-US" sz="2400" dirty="0" smtClean="0"/>
              <a:t>at </a:t>
            </a:r>
            <a:r>
              <a:rPr lang="en-US" sz="2400" dirty="0"/>
              <a:t>&gt;18 years old; </a:t>
            </a:r>
            <a:r>
              <a:rPr lang="en-US" sz="2400" dirty="0" smtClean="0"/>
              <a:t>n107</a:t>
            </a:r>
            <a:r>
              <a:rPr lang="en-US" sz="2400" dirty="0"/>
              <a:t>) with surgically confirmed endometriosis </a:t>
            </a:r>
            <a:r>
              <a:rPr lang="en-US" sz="2400" dirty="0" smtClean="0"/>
              <a:t>who</a:t>
            </a:r>
            <a:r>
              <a:rPr lang="tr-TR" sz="2400" dirty="0" smtClean="0"/>
              <a:t> </a:t>
            </a:r>
            <a:r>
              <a:rPr lang="en-US" sz="2400" dirty="0" smtClean="0"/>
              <a:t>were </a:t>
            </a:r>
            <a:r>
              <a:rPr lang="en-US" sz="2400" dirty="0"/>
              <a:t>enrolled into The Women’s Health Study: From Adolescence </a:t>
            </a:r>
            <a:r>
              <a:rPr lang="en-US" sz="2400" dirty="0" smtClean="0"/>
              <a:t>to</a:t>
            </a:r>
            <a:r>
              <a:rPr lang="tr-TR" sz="2400" dirty="0" smtClean="0"/>
              <a:t> Adulthood</a:t>
            </a:r>
            <a:r>
              <a:rPr lang="tr-TR" sz="2400" dirty="0"/>
              <a:t>.</a:t>
            </a:r>
          </a:p>
        </p:txBody>
      </p:sp>
      <p:sp>
        <p:nvSpPr>
          <p:cNvPr id="8" name="Metin kutusu 4"/>
          <p:cNvSpPr txBox="1">
            <a:spLocks/>
          </p:cNvSpPr>
          <p:nvPr/>
        </p:nvSpPr>
        <p:spPr>
          <a:xfrm>
            <a:off x="8061142" y="3749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2018</a:t>
            </a:r>
            <a:endParaRPr lang="en-GB" sz="2400" dirty="0">
              <a:solidFill>
                <a:srgbClr val="FF0000"/>
              </a:solidFill>
            </a:endParaRPr>
          </a:p>
        </p:txBody>
      </p:sp>
    </p:spTree>
    <p:extLst>
      <p:ext uri="{BB962C8B-B14F-4D97-AF65-F5344CB8AC3E}">
        <p14:creationId xmlns:p14="http://schemas.microsoft.com/office/powerpoint/2010/main" val="42791335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01141" y="106824"/>
            <a:ext cx="8784975" cy="6552728"/>
          </a:xfrm>
          <a:prstGeom prst="rect">
            <a:avLst/>
          </a:prstGeom>
          <a:solidFill>
            <a:srgbClr val="FFFF00"/>
          </a:solidFill>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62752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kran Resmi 2018-01-22 11.13.1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0"/>
            <a:ext cx="8424935" cy="6669360"/>
          </a:xfrm>
          <a:prstGeom prst="rect">
            <a:avLst/>
          </a:prstGeom>
        </p:spPr>
      </p:pic>
    </p:spTree>
    <p:extLst>
      <p:ext uri="{BB962C8B-B14F-4D97-AF65-F5344CB8AC3E}">
        <p14:creationId xmlns:p14="http://schemas.microsoft.com/office/powerpoint/2010/main" val="3236614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1897093" y="936976"/>
            <a:ext cx="757244" cy="1358811"/>
          </a:xfrm>
          <a:prstGeom prst="rect">
            <a:avLst/>
          </a:prstGeom>
        </p:spPr>
      </p:pic>
      <p:pic>
        <p:nvPicPr>
          <p:cNvPr id="4" name="Resim 3"/>
          <p:cNvPicPr>
            <a:picLocks noChangeAspect="1"/>
          </p:cNvPicPr>
          <p:nvPr/>
        </p:nvPicPr>
        <p:blipFill>
          <a:blip r:embed="rId3"/>
          <a:stretch>
            <a:fillRect/>
          </a:stretch>
        </p:blipFill>
        <p:spPr>
          <a:xfrm>
            <a:off x="4395228" y="936976"/>
            <a:ext cx="974692" cy="1377247"/>
          </a:xfrm>
          <a:prstGeom prst="rect">
            <a:avLst/>
          </a:prstGeom>
        </p:spPr>
      </p:pic>
      <p:pic>
        <p:nvPicPr>
          <p:cNvPr id="5" name="Resim 4"/>
          <p:cNvPicPr>
            <a:picLocks noChangeAspect="1"/>
          </p:cNvPicPr>
          <p:nvPr/>
        </p:nvPicPr>
        <p:blipFill>
          <a:blip r:embed="rId4"/>
          <a:stretch>
            <a:fillRect/>
          </a:stretch>
        </p:blipFill>
        <p:spPr>
          <a:xfrm>
            <a:off x="3241535" y="936976"/>
            <a:ext cx="755839" cy="1358811"/>
          </a:xfrm>
          <a:prstGeom prst="rect">
            <a:avLst/>
          </a:prstGeom>
        </p:spPr>
      </p:pic>
      <p:pic>
        <p:nvPicPr>
          <p:cNvPr id="6" name="Resim 5"/>
          <p:cNvPicPr>
            <a:picLocks noChangeAspect="1"/>
          </p:cNvPicPr>
          <p:nvPr/>
        </p:nvPicPr>
        <p:blipFill>
          <a:blip r:embed="rId5"/>
          <a:stretch>
            <a:fillRect/>
          </a:stretch>
        </p:blipFill>
        <p:spPr>
          <a:xfrm>
            <a:off x="39241" y="2933362"/>
            <a:ext cx="899426" cy="1379128"/>
          </a:xfrm>
          <a:prstGeom prst="rect">
            <a:avLst/>
          </a:prstGeom>
        </p:spPr>
      </p:pic>
      <p:pic>
        <p:nvPicPr>
          <p:cNvPr id="7" name="Resim 6"/>
          <p:cNvPicPr>
            <a:picLocks noChangeAspect="1"/>
          </p:cNvPicPr>
          <p:nvPr/>
        </p:nvPicPr>
        <p:blipFill>
          <a:blip r:embed="rId6"/>
          <a:stretch>
            <a:fillRect/>
          </a:stretch>
        </p:blipFill>
        <p:spPr>
          <a:xfrm>
            <a:off x="1124623" y="2929603"/>
            <a:ext cx="932777" cy="1361659"/>
          </a:xfrm>
          <a:prstGeom prst="rect">
            <a:avLst/>
          </a:prstGeom>
        </p:spPr>
      </p:pic>
      <p:pic>
        <p:nvPicPr>
          <p:cNvPr id="8" name="Resim 7"/>
          <p:cNvPicPr>
            <a:picLocks noChangeAspect="1"/>
          </p:cNvPicPr>
          <p:nvPr/>
        </p:nvPicPr>
        <p:blipFill>
          <a:blip r:embed="rId7"/>
          <a:stretch>
            <a:fillRect/>
          </a:stretch>
        </p:blipFill>
        <p:spPr>
          <a:xfrm>
            <a:off x="2272705" y="2967185"/>
            <a:ext cx="852152" cy="1339369"/>
          </a:xfrm>
          <a:prstGeom prst="rect">
            <a:avLst/>
          </a:prstGeom>
        </p:spPr>
      </p:pic>
      <p:pic>
        <p:nvPicPr>
          <p:cNvPr id="9" name="Resim 8"/>
          <p:cNvPicPr>
            <a:picLocks noChangeAspect="1"/>
          </p:cNvPicPr>
          <p:nvPr/>
        </p:nvPicPr>
        <p:blipFill>
          <a:blip r:embed="rId8"/>
          <a:stretch>
            <a:fillRect/>
          </a:stretch>
        </p:blipFill>
        <p:spPr>
          <a:xfrm>
            <a:off x="6461700" y="2967184"/>
            <a:ext cx="807409" cy="1376072"/>
          </a:xfrm>
          <a:prstGeom prst="rect">
            <a:avLst/>
          </a:prstGeom>
        </p:spPr>
      </p:pic>
      <p:pic>
        <p:nvPicPr>
          <p:cNvPr id="10" name="Resim 9"/>
          <p:cNvPicPr>
            <a:picLocks noChangeAspect="1"/>
          </p:cNvPicPr>
          <p:nvPr/>
        </p:nvPicPr>
        <p:blipFill>
          <a:blip r:embed="rId9"/>
          <a:stretch>
            <a:fillRect/>
          </a:stretch>
        </p:blipFill>
        <p:spPr>
          <a:xfrm>
            <a:off x="4363800" y="2881399"/>
            <a:ext cx="822724" cy="1425154"/>
          </a:xfrm>
          <a:prstGeom prst="rect">
            <a:avLst/>
          </a:prstGeom>
        </p:spPr>
      </p:pic>
      <p:pic>
        <p:nvPicPr>
          <p:cNvPr id="11" name="Resim 10"/>
          <p:cNvPicPr>
            <a:picLocks noChangeAspect="1"/>
          </p:cNvPicPr>
          <p:nvPr/>
        </p:nvPicPr>
        <p:blipFill>
          <a:blip r:embed="rId10"/>
          <a:stretch>
            <a:fillRect/>
          </a:stretch>
        </p:blipFill>
        <p:spPr>
          <a:xfrm>
            <a:off x="1116500" y="5047724"/>
            <a:ext cx="857588" cy="1379406"/>
          </a:xfrm>
          <a:prstGeom prst="rect">
            <a:avLst/>
          </a:prstGeom>
        </p:spPr>
      </p:pic>
      <p:pic>
        <p:nvPicPr>
          <p:cNvPr id="12" name="Resim 11"/>
          <p:cNvPicPr>
            <a:picLocks noChangeAspect="1"/>
          </p:cNvPicPr>
          <p:nvPr/>
        </p:nvPicPr>
        <p:blipFill>
          <a:blip r:embed="rId11"/>
          <a:stretch>
            <a:fillRect/>
          </a:stretch>
        </p:blipFill>
        <p:spPr>
          <a:xfrm>
            <a:off x="2169858" y="5075527"/>
            <a:ext cx="862861" cy="1323803"/>
          </a:xfrm>
          <a:prstGeom prst="rect">
            <a:avLst/>
          </a:prstGeom>
        </p:spPr>
      </p:pic>
      <p:pic>
        <p:nvPicPr>
          <p:cNvPr id="13" name="Resim 12"/>
          <p:cNvPicPr>
            <a:picLocks noChangeAspect="1"/>
          </p:cNvPicPr>
          <p:nvPr/>
        </p:nvPicPr>
        <p:blipFill>
          <a:blip r:embed="rId12"/>
          <a:stretch>
            <a:fillRect/>
          </a:stretch>
        </p:blipFill>
        <p:spPr>
          <a:xfrm>
            <a:off x="5621310" y="4922865"/>
            <a:ext cx="951719" cy="1430180"/>
          </a:xfrm>
          <a:prstGeom prst="rect">
            <a:avLst/>
          </a:prstGeom>
        </p:spPr>
      </p:pic>
      <p:pic>
        <p:nvPicPr>
          <p:cNvPr id="14" name="Resim 13"/>
          <p:cNvPicPr>
            <a:picLocks noChangeAspect="1"/>
          </p:cNvPicPr>
          <p:nvPr/>
        </p:nvPicPr>
        <p:blipFill>
          <a:blip r:embed="rId13"/>
          <a:stretch>
            <a:fillRect/>
          </a:stretch>
        </p:blipFill>
        <p:spPr>
          <a:xfrm>
            <a:off x="8064636" y="101285"/>
            <a:ext cx="974818" cy="1671379"/>
          </a:xfrm>
          <a:prstGeom prst="rect">
            <a:avLst/>
          </a:prstGeom>
        </p:spPr>
      </p:pic>
      <p:pic>
        <p:nvPicPr>
          <p:cNvPr id="15" name="Resim 14"/>
          <p:cNvPicPr>
            <a:picLocks noChangeAspect="1"/>
          </p:cNvPicPr>
          <p:nvPr/>
        </p:nvPicPr>
        <p:blipFill>
          <a:blip r:embed="rId14"/>
          <a:stretch>
            <a:fillRect/>
          </a:stretch>
        </p:blipFill>
        <p:spPr>
          <a:xfrm>
            <a:off x="3261697" y="2918465"/>
            <a:ext cx="862679" cy="1367850"/>
          </a:xfrm>
          <a:prstGeom prst="rect">
            <a:avLst/>
          </a:prstGeom>
        </p:spPr>
      </p:pic>
      <p:pic>
        <p:nvPicPr>
          <p:cNvPr id="16" name="Resim 15"/>
          <p:cNvPicPr>
            <a:picLocks noChangeAspect="1"/>
          </p:cNvPicPr>
          <p:nvPr/>
        </p:nvPicPr>
        <p:blipFill>
          <a:blip r:embed="rId15"/>
          <a:stretch>
            <a:fillRect/>
          </a:stretch>
        </p:blipFill>
        <p:spPr>
          <a:xfrm>
            <a:off x="5417358" y="2901349"/>
            <a:ext cx="877270" cy="1443155"/>
          </a:xfrm>
          <a:prstGeom prst="rect">
            <a:avLst/>
          </a:prstGeom>
        </p:spPr>
      </p:pic>
      <p:pic>
        <p:nvPicPr>
          <p:cNvPr id="17" name="Resim 16"/>
          <p:cNvPicPr>
            <a:picLocks noChangeAspect="1"/>
          </p:cNvPicPr>
          <p:nvPr/>
        </p:nvPicPr>
        <p:blipFill>
          <a:blip r:embed="rId16"/>
          <a:stretch>
            <a:fillRect/>
          </a:stretch>
        </p:blipFill>
        <p:spPr>
          <a:xfrm>
            <a:off x="7424988" y="2947694"/>
            <a:ext cx="822739" cy="1503079"/>
          </a:xfrm>
          <a:prstGeom prst="rect">
            <a:avLst/>
          </a:prstGeom>
        </p:spPr>
      </p:pic>
      <p:pic>
        <p:nvPicPr>
          <p:cNvPr id="18" name="Resim 17"/>
          <p:cNvPicPr>
            <a:picLocks noChangeAspect="1"/>
          </p:cNvPicPr>
          <p:nvPr/>
        </p:nvPicPr>
        <p:blipFill>
          <a:blip r:embed="rId17"/>
          <a:stretch>
            <a:fillRect/>
          </a:stretch>
        </p:blipFill>
        <p:spPr>
          <a:xfrm>
            <a:off x="3332184" y="4999478"/>
            <a:ext cx="843625" cy="1376072"/>
          </a:xfrm>
          <a:prstGeom prst="rect">
            <a:avLst/>
          </a:prstGeom>
        </p:spPr>
      </p:pic>
      <p:sp>
        <p:nvSpPr>
          <p:cNvPr id="19" name="Metin kutusu 18"/>
          <p:cNvSpPr txBox="1"/>
          <p:nvPr/>
        </p:nvSpPr>
        <p:spPr>
          <a:xfrm>
            <a:off x="1962949" y="2358263"/>
            <a:ext cx="844445" cy="369332"/>
          </a:xfrm>
          <a:prstGeom prst="rect">
            <a:avLst/>
          </a:prstGeom>
          <a:noFill/>
        </p:spPr>
        <p:txBody>
          <a:bodyPr wrap="square" rtlCol="0">
            <a:spAutoFit/>
          </a:bodyPr>
          <a:lstStyle/>
          <a:p>
            <a:r>
              <a:rPr lang="tr-TR" dirty="0" smtClean="0"/>
              <a:t>Pınar</a:t>
            </a:r>
            <a:endParaRPr lang="tr-TR" dirty="0"/>
          </a:p>
        </p:txBody>
      </p:sp>
      <p:sp>
        <p:nvSpPr>
          <p:cNvPr id="20" name="Dikdörtgen 19"/>
          <p:cNvSpPr/>
          <p:nvPr/>
        </p:nvSpPr>
        <p:spPr>
          <a:xfrm>
            <a:off x="3220123" y="2395409"/>
            <a:ext cx="700615" cy="369332"/>
          </a:xfrm>
          <a:prstGeom prst="rect">
            <a:avLst/>
          </a:prstGeom>
        </p:spPr>
        <p:txBody>
          <a:bodyPr wrap="square">
            <a:spAutoFit/>
          </a:bodyPr>
          <a:lstStyle/>
          <a:p>
            <a:r>
              <a:rPr lang="tr-TR" dirty="0" smtClean="0"/>
              <a:t>Hale</a:t>
            </a:r>
            <a:endParaRPr lang="tr-TR" dirty="0"/>
          </a:p>
        </p:txBody>
      </p:sp>
      <p:sp>
        <p:nvSpPr>
          <p:cNvPr id="21" name="Dikdörtgen 20"/>
          <p:cNvSpPr/>
          <p:nvPr/>
        </p:nvSpPr>
        <p:spPr>
          <a:xfrm>
            <a:off x="4604817" y="2436899"/>
            <a:ext cx="732893" cy="369332"/>
          </a:xfrm>
          <a:prstGeom prst="rect">
            <a:avLst/>
          </a:prstGeom>
        </p:spPr>
        <p:txBody>
          <a:bodyPr wrap="none">
            <a:spAutoFit/>
          </a:bodyPr>
          <a:lstStyle/>
          <a:p>
            <a:r>
              <a:rPr lang="tr-TR" dirty="0" smtClean="0"/>
              <a:t>Bahar</a:t>
            </a:r>
            <a:endParaRPr lang="tr-TR" dirty="0"/>
          </a:p>
        </p:txBody>
      </p:sp>
      <p:sp>
        <p:nvSpPr>
          <p:cNvPr id="22" name="Dikdörtgen 21"/>
          <p:cNvSpPr/>
          <p:nvPr/>
        </p:nvSpPr>
        <p:spPr>
          <a:xfrm>
            <a:off x="5947033" y="2430774"/>
            <a:ext cx="715260" cy="369332"/>
          </a:xfrm>
          <a:prstGeom prst="rect">
            <a:avLst/>
          </a:prstGeom>
        </p:spPr>
        <p:txBody>
          <a:bodyPr wrap="none">
            <a:spAutoFit/>
          </a:bodyPr>
          <a:lstStyle/>
          <a:p>
            <a:r>
              <a:rPr lang="tr-TR" dirty="0" smtClean="0"/>
              <a:t>Cihan</a:t>
            </a:r>
            <a:endParaRPr lang="tr-TR" dirty="0"/>
          </a:p>
        </p:txBody>
      </p:sp>
      <p:sp>
        <p:nvSpPr>
          <p:cNvPr id="23" name="Dikdörtgen 22"/>
          <p:cNvSpPr/>
          <p:nvPr/>
        </p:nvSpPr>
        <p:spPr>
          <a:xfrm>
            <a:off x="158642" y="4380064"/>
            <a:ext cx="727571" cy="369332"/>
          </a:xfrm>
          <a:prstGeom prst="rect">
            <a:avLst/>
          </a:prstGeom>
        </p:spPr>
        <p:txBody>
          <a:bodyPr wrap="none">
            <a:spAutoFit/>
          </a:bodyPr>
          <a:lstStyle/>
          <a:p>
            <a:r>
              <a:rPr lang="tr-TR" dirty="0" smtClean="0"/>
              <a:t>Fitnat</a:t>
            </a:r>
            <a:endParaRPr lang="tr-TR" dirty="0"/>
          </a:p>
        </p:txBody>
      </p:sp>
      <p:sp>
        <p:nvSpPr>
          <p:cNvPr id="24" name="Dikdörtgen 23"/>
          <p:cNvSpPr/>
          <p:nvPr/>
        </p:nvSpPr>
        <p:spPr>
          <a:xfrm>
            <a:off x="1327253" y="4380064"/>
            <a:ext cx="548227" cy="369332"/>
          </a:xfrm>
          <a:prstGeom prst="rect">
            <a:avLst/>
          </a:prstGeom>
        </p:spPr>
        <p:txBody>
          <a:bodyPr wrap="none">
            <a:spAutoFit/>
          </a:bodyPr>
          <a:lstStyle/>
          <a:p>
            <a:r>
              <a:rPr lang="tr-TR" dirty="0" smtClean="0"/>
              <a:t>Ezgi</a:t>
            </a:r>
            <a:endParaRPr lang="tr-TR" dirty="0"/>
          </a:p>
        </p:txBody>
      </p:sp>
      <p:sp>
        <p:nvSpPr>
          <p:cNvPr id="25" name="Dikdörtgen 24"/>
          <p:cNvSpPr/>
          <p:nvPr/>
        </p:nvSpPr>
        <p:spPr>
          <a:xfrm>
            <a:off x="2339754" y="4383015"/>
            <a:ext cx="880369" cy="369332"/>
          </a:xfrm>
          <a:prstGeom prst="rect">
            <a:avLst/>
          </a:prstGeom>
        </p:spPr>
        <p:txBody>
          <a:bodyPr wrap="none">
            <a:spAutoFit/>
          </a:bodyPr>
          <a:lstStyle/>
          <a:p>
            <a:r>
              <a:rPr lang="tr-TR" dirty="0" smtClean="0"/>
              <a:t>Göknur</a:t>
            </a:r>
            <a:endParaRPr lang="tr-TR" dirty="0"/>
          </a:p>
        </p:txBody>
      </p:sp>
      <p:sp>
        <p:nvSpPr>
          <p:cNvPr id="26" name="Dikdörtgen 25"/>
          <p:cNvSpPr/>
          <p:nvPr/>
        </p:nvSpPr>
        <p:spPr>
          <a:xfrm>
            <a:off x="3406459" y="4416242"/>
            <a:ext cx="723275" cy="369332"/>
          </a:xfrm>
          <a:prstGeom prst="rect">
            <a:avLst/>
          </a:prstGeom>
        </p:spPr>
        <p:txBody>
          <a:bodyPr wrap="none">
            <a:spAutoFit/>
          </a:bodyPr>
          <a:lstStyle/>
          <a:p>
            <a:r>
              <a:rPr lang="tr-TR" dirty="0" smtClean="0"/>
              <a:t>Seher</a:t>
            </a:r>
            <a:endParaRPr lang="tr-TR" dirty="0"/>
          </a:p>
        </p:txBody>
      </p:sp>
      <p:sp>
        <p:nvSpPr>
          <p:cNvPr id="27" name="Dikdörtgen 26"/>
          <p:cNvSpPr/>
          <p:nvPr/>
        </p:nvSpPr>
        <p:spPr>
          <a:xfrm>
            <a:off x="4545634" y="4434556"/>
            <a:ext cx="489236" cy="369332"/>
          </a:xfrm>
          <a:prstGeom prst="rect">
            <a:avLst/>
          </a:prstGeom>
        </p:spPr>
        <p:txBody>
          <a:bodyPr wrap="none">
            <a:spAutoFit/>
          </a:bodyPr>
          <a:lstStyle/>
          <a:p>
            <a:r>
              <a:rPr lang="tr-TR" dirty="0" smtClean="0"/>
              <a:t>Işık</a:t>
            </a:r>
            <a:endParaRPr lang="tr-TR" dirty="0"/>
          </a:p>
        </p:txBody>
      </p:sp>
      <p:sp>
        <p:nvSpPr>
          <p:cNvPr id="28" name="Dikdörtgen 27"/>
          <p:cNvSpPr/>
          <p:nvPr/>
        </p:nvSpPr>
        <p:spPr>
          <a:xfrm>
            <a:off x="5616951" y="4455472"/>
            <a:ext cx="904094" cy="369332"/>
          </a:xfrm>
          <a:prstGeom prst="rect">
            <a:avLst/>
          </a:prstGeom>
        </p:spPr>
        <p:txBody>
          <a:bodyPr wrap="none">
            <a:spAutoFit/>
          </a:bodyPr>
          <a:lstStyle/>
          <a:p>
            <a:r>
              <a:rPr lang="tr-TR" dirty="0" smtClean="0"/>
              <a:t>Ayşegül</a:t>
            </a:r>
            <a:endParaRPr lang="tr-TR" dirty="0"/>
          </a:p>
        </p:txBody>
      </p:sp>
      <p:sp>
        <p:nvSpPr>
          <p:cNvPr id="29" name="Dikdörtgen 28"/>
          <p:cNvSpPr/>
          <p:nvPr/>
        </p:nvSpPr>
        <p:spPr>
          <a:xfrm>
            <a:off x="7639140" y="4450773"/>
            <a:ext cx="525913" cy="369332"/>
          </a:xfrm>
          <a:prstGeom prst="rect">
            <a:avLst/>
          </a:prstGeom>
        </p:spPr>
        <p:txBody>
          <a:bodyPr wrap="none">
            <a:spAutoFit/>
          </a:bodyPr>
          <a:lstStyle/>
          <a:p>
            <a:r>
              <a:rPr lang="tr-TR" dirty="0" smtClean="0"/>
              <a:t>Eda</a:t>
            </a:r>
            <a:endParaRPr lang="tr-TR" dirty="0"/>
          </a:p>
        </p:txBody>
      </p:sp>
      <p:sp>
        <p:nvSpPr>
          <p:cNvPr id="30" name="Dikdörtgen 29"/>
          <p:cNvSpPr/>
          <p:nvPr/>
        </p:nvSpPr>
        <p:spPr>
          <a:xfrm>
            <a:off x="1457318" y="6410983"/>
            <a:ext cx="628698" cy="369332"/>
          </a:xfrm>
          <a:prstGeom prst="rect">
            <a:avLst/>
          </a:prstGeom>
        </p:spPr>
        <p:txBody>
          <a:bodyPr wrap="none">
            <a:spAutoFit/>
          </a:bodyPr>
          <a:lstStyle/>
          <a:p>
            <a:r>
              <a:rPr lang="tr-TR" dirty="0" smtClean="0"/>
              <a:t>Salih</a:t>
            </a:r>
            <a:endParaRPr lang="tr-TR" dirty="0"/>
          </a:p>
        </p:txBody>
      </p:sp>
      <p:sp>
        <p:nvSpPr>
          <p:cNvPr id="31" name="Dikdörtgen 30"/>
          <p:cNvSpPr/>
          <p:nvPr/>
        </p:nvSpPr>
        <p:spPr>
          <a:xfrm>
            <a:off x="2356510" y="6410983"/>
            <a:ext cx="652743" cy="369332"/>
          </a:xfrm>
          <a:prstGeom prst="rect">
            <a:avLst/>
          </a:prstGeom>
        </p:spPr>
        <p:txBody>
          <a:bodyPr wrap="none">
            <a:spAutoFit/>
          </a:bodyPr>
          <a:lstStyle/>
          <a:p>
            <a:r>
              <a:rPr lang="tr-TR" dirty="0" smtClean="0"/>
              <a:t>Dilek</a:t>
            </a:r>
            <a:endParaRPr lang="tr-TR" dirty="0"/>
          </a:p>
        </p:txBody>
      </p:sp>
      <p:sp>
        <p:nvSpPr>
          <p:cNvPr id="32" name="Dikdörtgen 31"/>
          <p:cNvSpPr/>
          <p:nvPr/>
        </p:nvSpPr>
        <p:spPr>
          <a:xfrm>
            <a:off x="3476697" y="6434026"/>
            <a:ext cx="869790" cy="369332"/>
          </a:xfrm>
          <a:prstGeom prst="rect">
            <a:avLst/>
          </a:prstGeom>
        </p:spPr>
        <p:txBody>
          <a:bodyPr wrap="none">
            <a:spAutoFit/>
          </a:bodyPr>
          <a:lstStyle/>
          <a:p>
            <a:r>
              <a:rPr lang="tr-TR" dirty="0" smtClean="0"/>
              <a:t>Gülfem</a:t>
            </a:r>
            <a:endParaRPr lang="tr-TR" dirty="0"/>
          </a:p>
        </p:txBody>
      </p:sp>
      <p:sp>
        <p:nvSpPr>
          <p:cNvPr id="33" name="Dikdörtgen 32"/>
          <p:cNvSpPr/>
          <p:nvPr/>
        </p:nvSpPr>
        <p:spPr>
          <a:xfrm>
            <a:off x="6648456" y="4414771"/>
            <a:ext cx="490511" cy="369332"/>
          </a:xfrm>
          <a:prstGeom prst="rect">
            <a:avLst/>
          </a:prstGeom>
        </p:spPr>
        <p:txBody>
          <a:bodyPr wrap="square">
            <a:spAutoFit/>
          </a:bodyPr>
          <a:lstStyle/>
          <a:p>
            <a:r>
              <a:rPr lang="tr-TR" dirty="0" smtClean="0"/>
              <a:t>Işıl</a:t>
            </a:r>
            <a:endParaRPr lang="tr-TR" dirty="0"/>
          </a:p>
        </p:txBody>
      </p:sp>
      <p:sp>
        <p:nvSpPr>
          <p:cNvPr id="34" name="Dikdörtgen 33"/>
          <p:cNvSpPr/>
          <p:nvPr/>
        </p:nvSpPr>
        <p:spPr>
          <a:xfrm>
            <a:off x="5855994" y="6410983"/>
            <a:ext cx="745845" cy="369332"/>
          </a:xfrm>
          <a:prstGeom prst="rect">
            <a:avLst/>
          </a:prstGeom>
        </p:spPr>
        <p:txBody>
          <a:bodyPr wrap="none">
            <a:spAutoFit/>
          </a:bodyPr>
          <a:lstStyle/>
          <a:p>
            <a:r>
              <a:rPr lang="tr-TR" dirty="0" smtClean="0"/>
              <a:t>Tuğba</a:t>
            </a:r>
            <a:endParaRPr lang="tr-TR" dirty="0"/>
          </a:p>
        </p:txBody>
      </p:sp>
      <p:sp>
        <p:nvSpPr>
          <p:cNvPr id="35" name="Dikdörtgen 34"/>
          <p:cNvSpPr/>
          <p:nvPr/>
        </p:nvSpPr>
        <p:spPr>
          <a:xfrm>
            <a:off x="8403607" y="1774922"/>
            <a:ext cx="644920" cy="369332"/>
          </a:xfrm>
          <a:prstGeom prst="rect">
            <a:avLst/>
          </a:prstGeom>
        </p:spPr>
        <p:txBody>
          <a:bodyPr wrap="none">
            <a:spAutoFit/>
          </a:bodyPr>
          <a:lstStyle/>
          <a:p>
            <a:r>
              <a:rPr lang="tr-TR" dirty="0" smtClean="0"/>
              <a:t>Aylin</a:t>
            </a:r>
            <a:endParaRPr lang="tr-TR" dirty="0"/>
          </a:p>
        </p:txBody>
      </p:sp>
      <p:sp>
        <p:nvSpPr>
          <p:cNvPr id="36" name="Dikdörtgen 35"/>
          <p:cNvSpPr/>
          <p:nvPr/>
        </p:nvSpPr>
        <p:spPr>
          <a:xfrm>
            <a:off x="3816816" y="309594"/>
            <a:ext cx="1417376" cy="523220"/>
          </a:xfrm>
          <a:prstGeom prst="rect">
            <a:avLst/>
          </a:prstGeom>
        </p:spPr>
        <p:txBody>
          <a:bodyPr wrap="none">
            <a:spAutoFit/>
          </a:bodyPr>
          <a:lstStyle/>
          <a:p>
            <a:r>
              <a:rPr lang="tr-TR" sz="2800" b="1" i="1" dirty="0" smtClean="0"/>
              <a:t>Ekibimiz</a:t>
            </a:r>
            <a:endParaRPr lang="tr-TR" sz="2800" b="1" i="1" dirty="0"/>
          </a:p>
        </p:txBody>
      </p:sp>
      <p:pic>
        <p:nvPicPr>
          <p:cNvPr id="37" name="Resim 36"/>
          <p:cNvPicPr>
            <a:picLocks noChangeAspect="1"/>
          </p:cNvPicPr>
          <p:nvPr/>
        </p:nvPicPr>
        <p:blipFill>
          <a:blip r:embed="rId18"/>
          <a:stretch>
            <a:fillRect/>
          </a:stretch>
        </p:blipFill>
        <p:spPr>
          <a:xfrm>
            <a:off x="5855993" y="936975"/>
            <a:ext cx="907709" cy="1358812"/>
          </a:xfrm>
          <a:prstGeom prst="rect">
            <a:avLst/>
          </a:prstGeom>
        </p:spPr>
      </p:pic>
      <p:pic>
        <p:nvPicPr>
          <p:cNvPr id="38" name="Resim 37"/>
          <p:cNvPicPr>
            <a:picLocks noChangeAspect="1"/>
          </p:cNvPicPr>
          <p:nvPr/>
        </p:nvPicPr>
        <p:blipFill>
          <a:blip r:embed="rId19"/>
          <a:stretch>
            <a:fillRect/>
          </a:stretch>
        </p:blipFill>
        <p:spPr>
          <a:xfrm>
            <a:off x="39240" y="4955207"/>
            <a:ext cx="1002690" cy="1452685"/>
          </a:xfrm>
          <a:prstGeom prst="rect">
            <a:avLst/>
          </a:prstGeom>
        </p:spPr>
      </p:pic>
      <p:sp>
        <p:nvSpPr>
          <p:cNvPr id="40" name="Metin kutusu 39"/>
          <p:cNvSpPr txBox="1"/>
          <p:nvPr/>
        </p:nvSpPr>
        <p:spPr>
          <a:xfrm>
            <a:off x="234737" y="6410983"/>
            <a:ext cx="680685" cy="369332"/>
          </a:xfrm>
          <a:prstGeom prst="rect">
            <a:avLst/>
          </a:prstGeom>
          <a:noFill/>
        </p:spPr>
        <p:txBody>
          <a:bodyPr wrap="square" rtlCol="0">
            <a:spAutoFit/>
          </a:bodyPr>
          <a:lstStyle/>
          <a:p>
            <a:r>
              <a:rPr lang="tr-TR" dirty="0" smtClean="0"/>
              <a:t>Onur</a:t>
            </a:r>
            <a:endParaRPr lang="tr-TR" dirty="0"/>
          </a:p>
        </p:txBody>
      </p:sp>
      <p:pic>
        <p:nvPicPr>
          <p:cNvPr id="41" name="Resim 40"/>
          <p:cNvPicPr>
            <a:picLocks noChangeAspect="1"/>
          </p:cNvPicPr>
          <p:nvPr/>
        </p:nvPicPr>
        <p:blipFill>
          <a:blip r:embed="rId20"/>
          <a:stretch>
            <a:fillRect/>
          </a:stretch>
        </p:blipFill>
        <p:spPr>
          <a:xfrm>
            <a:off x="4459965" y="4954432"/>
            <a:ext cx="905192" cy="1421154"/>
          </a:xfrm>
          <a:prstGeom prst="rect">
            <a:avLst/>
          </a:prstGeom>
        </p:spPr>
      </p:pic>
      <p:sp>
        <p:nvSpPr>
          <p:cNvPr id="42" name="Metin kutusu 41"/>
          <p:cNvSpPr txBox="1"/>
          <p:nvPr/>
        </p:nvSpPr>
        <p:spPr>
          <a:xfrm>
            <a:off x="4675908" y="6432555"/>
            <a:ext cx="700961" cy="369332"/>
          </a:xfrm>
          <a:prstGeom prst="rect">
            <a:avLst/>
          </a:prstGeom>
          <a:noFill/>
        </p:spPr>
        <p:txBody>
          <a:bodyPr wrap="none" rtlCol="0">
            <a:spAutoFit/>
          </a:bodyPr>
          <a:lstStyle/>
          <a:p>
            <a:r>
              <a:rPr lang="tr-TR" dirty="0" smtClean="0"/>
              <a:t>Aytaç</a:t>
            </a:r>
            <a:endParaRPr lang="tr-TR" dirty="0"/>
          </a:p>
        </p:txBody>
      </p:sp>
      <p:pic>
        <p:nvPicPr>
          <p:cNvPr id="43" name="Resim 42"/>
          <p:cNvPicPr>
            <a:picLocks noChangeAspect="1"/>
          </p:cNvPicPr>
          <p:nvPr/>
        </p:nvPicPr>
        <p:blipFill>
          <a:blip r:embed="rId21"/>
          <a:stretch>
            <a:fillRect/>
          </a:stretch>
        </p:blipFill>
        <p:spPr>
          <a:xfrm>
            <a:off x="6865403" y="4922866"/>
            <a:ext cx="911456" cy="1476464"/>
          </a:xfrm>
          <a:prstGeom prst="rect">
            <a:avLst/>
          </a:prstGeom>
        </p:spPr>
      </p:pic>
      <p:sp>
        <p:nvSpPr>
          <p:cNvPr id="44" name="Metin kutusu 43"/>
          <p:cNvSpPr txBox="1"/>
          <p:nvPr/>
        </p:nvSpPr>
        <p:spPr>
          <a:xfrm>
            <a:off x="7038572" y="6375550"/>
            <a:ext cx="821700" cy="369332"/>
          </a:xfrm>
          <a:prstGeom prst="rect">
            <a:avLst/>
          </a:prstGeom>
          <a:noFill/>
        </p:spPr>
        <p:txBody>
          <a:bodyPr wrap="none" rtlCol="0">
            <a:spAutoFit/>
          </a:bodyPr>
          <a:lstStyle/>
          <a:p>
            <a:r>
              <a:rPr lang="tr-TR" dirty="0" err="1" smtClean="0"/>
              <a:t>Nilufer</a:t>
            </a:r>
            <a:endParaRPr lang="tr-TR" dirty="0"/>
          </a:p>
        </p:txBody>
      </p:sp>
      <p:pic>
        <p:nvPicPr>
          <p:cNvPr id="45" name="Resim 44"/>
          <p:cNvPicPr>
            <a:picLocks noChangeAspect="1"/>
          </p:cNvPicPr>
          <p:nvPr/>
        </p:nvPicPr>
        <p:blipFill>
          <a:blip r:embed="rId22"/>
          <a:stretch>
            <a:fillRect/>
          </a:stretch>
        </p:blipFill>
        <p:spPr>
          <a:xfrm>
            <a:off x="8299489" y="2967185"/>
            <a:ext cx="819633" cy="1483589"/>
          </a:xfrm>
          <a:prstGeom prst="rect">
            <a:avLst/>
          </a:prstGeom>
        </p:spPr>
      </p:pic>
      <p:sp>
        <p:nvSpPr>
          <p:cNvPr id="46" name="Metin kutusu 45"/>
          <p:cNvSpPr txBox="1"/>
          <p:nvPr/>
        </p:nvSpPr>
        <p:spPr>
          <a:xfrm>
            <a:off x="8403607" y="4380064"/>
            <a:ext cx="847796" cy="369332"/>
          </a:xfrm>
          <a:prstGeom prst="rect">
            <a:avLst/>
          </a:prstGeom>
          <a:noFill/>
        </p:spPr>
        <p:txBody>
          <a:bodyPr wrap="none" rtlCol="0">
            <a:spAutoFit/>
          </a:bodyPr>
          <a:lstStyle/>
          <a:p>
            <a:r>
              <a:rPr lang="tr-TR" dirty="0" smtClean="0"/>
              <a:t>Çağdaş</a:t>
            </a:r>
            <a:endParaRPr lang="tr-TR" dirty="0"/>
          </a:p>
        </p:txBody>
      </p:sp>
    </p:spTree>
    <p:extLst>
      <p:ext uri="{BB962C8B-B14F-4D97-AF65-F5344CB8AC3E}">
        <p14:creationId xmlns:p14="http://schemas.microsoft.com/office/powerpoint/2010/main" val="38034256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Differences in Pelvic examinations</a:t>
            </a:r>
            <a:endParaRPr lang="en-US" dirty="0">
              <a:solidFill>
                <a:srgbClr val="FFFF00"/>
              </a:solidFill>
            </a:endParaRPr>
          </a:p>
        </p:txBody>
      </p:sp>
      <p:sp>
        <p:nvSpPr>
          <p:cNvPr id="4" name="Text Placeholder 3"/>
          <p:cNvSpPr>
            <a:spLocks noGrp="1"/>
          </p:cNvSpPr>
          <p:nvPr>
            <p:ph type="body" idx="1"/>
          </p:nvPr>
        </p:nvSpPr>
        <p:spPr/>
        <p:txBody>
          <a:bodyPr/>
          <a:lstStyle/>
          <a:p>
            <a:r>
              <a:rPr lang="en-US" b="1" dirty="0" smtClean="0"/>
              <a:t>ADULT</a:t>
            </a:r>
            <a:endParaRPr lang="en-US" b="1" dirty="0"/>
          </a:p>
        </p:txBody>
      </p:sp>
      <p:sp>
        <p:nvSpPr>
          <p:cNvPr id="5" name="Content Placeholder 4"/>
          <p:cNvSpPr>
            <a:spLocks noGrp="1"/>
          </p:cNvSpPr>
          <p:nvPr>
            <p:ph sz="half" idx="2"/>
          </p:nvPr>
        </p:nvSpPr>
        <p:spPr/>
        <p:txBody>
          <a:bodyPr/>
          <a:lstStyle/>
          <a:p>
            <a:r>
              <a:rPr lang="en-US" dirty="0" smtClean="0"/>
              <a:t>Tender nodules</a:t>
            </a:r>
          </a:p>
          <a:p>
            <a:r>
              <a:rPr lang="en-US" dirty="0" err="1" smtClean="0"/>
              <a:t>Endometrioma</a:t>
            </a:r>
            <a:endParaRPr lang="en-US" dirty="0" smtClean="0"/>
          </a:p>
          <a:p>
            <a:r>
              <a:rPr lang="en-US" dirty="0" smtClean="0"/>
              <a:t>Dense </a:t>
            </a:r>
            <a:r>
              <a:rPr lang="en-US" dirty="0" err="1" smtClean="0"/>
              <a:t>peri</a:t>
            </a:r>
            <a:r>
              <a:rPr lang="en-US" dirty="0" smtClean="0"/>
              <a:t>-ovarian adhesions</a:t>
            </a:r>
          </a:p>
          <a:p>
            <a:r>
              <a:rPr lang="en-US" dirty="0" smtClean="0"/>
              <a:t>Uterus may be fixed</a:t>
            </a:r>
            <a:endParaRPr lang="en-US" dirty="0"/>
          </a:p>
        </p:txBody>
      </p:sp>
      <p:sp>
        <p:nvSpPr>
          <p:cNvPr id="6" name="Text Placeholder 5"/>
          <p:cNvSpPr>
            <a:spLocks noGrp="1"/>
          </p:cNvSpPr>
          <p:nvPr>
            <p:ph type="body" sz="quarter" idx="3"/>
          </p:nvPr>
        </p:nvSpPr>
        <p:spPr/>
        <p:txBody>
          <a:bodyPr/>
          <a:lstStyle/>
          <a:p>
            <a:r>
              <a:rPr lang="en-US" b="1" dirty="0" smtClean="0"/>
              <a:t>ADOLESCENT</a:t>
            </a:r>
            <a:endParaRPr lang="en-US" b="1" dirty="0"/>
          </a:p>
        </p:txBody>
      </p:sp>
      <p:sp>
        <p:nvSpPr>
          <p:cNvPr id="7" name="Content Placeholder 6"/>
          <p:cNvSpPr>
            <a:spLocks noGrp="1"/>
          </p:cNvSpPr>
          <p:nvPr>
            <p:ph sz="quarter" idx="4"/>
          </p:nvPr>
        </p:nvSpPr>
        <p:spPr/>
        <p:txBody>
          <a:bodyPr/>
          <a:lstStyle/>
          <a:p>
            <a:r>
              <a:rPr lang="en-US" dirty="0" smtClean="0"/>
              <a:t>Mild to moderate tenderness</a:t>
            </a:r>
          </a:p>
          <a:p>
            <a:r>
              <a:rPr lang="en-US" dirty="0" smtClean="0"/>
              <a:t>No specific findings</a:t>
            </a:r>
            <a:endParaRPr lang="en-US" dirty="0"/>
          </a:p>
        </p:txBody>
      </p:sp>
    </p:spTree>
    <p:extLst>
      <p:ext uri="{BB962C8B-B14F-4D97-AF65-F5344CB8AC3E}">
        <p14:creationId xmlns:p14="http://schemas.microsoft.com/office/powerpoint/2010/main" val="3124712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kran Resmi 2018-01-07 10.25.4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419" y="376740"/>
            <a:ext cx="8474590" cy="1447800"/>
          </a:xfrm>
          <a:prstGeom prst="rect">
            <a:avLst/>
          </a:prstGeom>
        </p:spPr>
      </p:pic>
      <p:pic>
        <p:nvPicPr>
          <p:cNvPr id="3" name="Picture 2" descr="Ekran Resmi 2018-01-07 10.25.56.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42155" y="1851169"/>
            <a:ext cx="5523158" cy="4763347"/>
          </a:xfrm>
          <a:prstGeom prst="rect">
            <a:avLst/>
          </a:prstGeom>
        </p:spPr>
      </p:pic>
      <p:pic>
        <p:nvPicPr>
          <p:cNvPr id="4" name="Picture 3" descr="Ekran Resmi 2018-01-07 10.26.14.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790577" y="1824540"/>
            <a:ext cx="2951432" cy="4965700"/>
          </a:xfrm>
          <a:prstGeom prst="rect">
            <a:avLst/>
          </a:prstGeom>
        </p:spPr>
      </p:pic>
      <p:sp>
        <p:nvSpPr>
          <p:cNvPr id="7" name="Slide Number Placeholder 6"/>
          <p:cNvSpPr>
            <a:spLocks noGrp="1"/>
          </p:cNvSpPr>
          <p:nvPr>
            <p:ph type="sldNum" sz="quarter" idx="12"/>
          </p:nvPr>
        </p:nvSpPr>
        <p:spPr/>
        <p:txBody>
          <a:bodyPr/>
          <a:lstStyle/>
          <a:p>
            <a:fld id="{886BB73A-582F-4420-9A14-CB10A2B2E5E8}" type="slidenum">
              <a:rPr lang="en-US" smtClean="0"/>
              <a:t>21</a:t>
            </a:fld>
            <a:endParaRPr lang="en-US"/>
          </a:p>
        </p:txBody>
      </p:sp>
      <p:sp>
        <p:nvSpPr>
          <p:cNvPr id="8" name="Metin kutusu 4"/>
          <p:cNvSpPr txBox="1">
            <a:spLocks/>
          </p:cNvSpPr>
          <p:nvPr/>
        </p:nvSpPr>
        <p:spPr>
          <a:xfrm>
            <a:off x="8278309" y="18864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5</a:t>
            </a:r>
            <a:endParaRPr lang="en-GB" sz="2400" dirty="0">
              <a:solidFill>
                <a:srgbClr val="FF0000"/>
              </a:solidFill>
            </a:endParaRPr>
          </a:p>
        </p:txBody>
      </p:sp>
    </p:spTree>
    <p:extLst>
      <p:ext uri="{BB962C8B-B14F-4D97-AF65-F5344CB8AC3E}">
        <p14:creationId xmlns:p14="http://schemas.microsoft.com/office/powerpoint/2010/main" val="504081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42537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88699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3139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8496944"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919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28625" y="0"/>
            <a:ext cx="8229600" cy="1143000"/>
          </a:xfrm>
        </p:spPr>
        <p:txBody>
          <a:bodyPr/>
          <a:lstStyle/>
          <a:p>
            <a:r>
              <a:rPr lang="en-US" altLang="tr-TR" smtClean="0">
                <a:solidFill>
                  <a:srgbClr val="FFFF00"/>
                </a:solidFill>
              </a:rPr>
              <a:t>Endometriomas in adolescents</a:t>
            </a:r>
          </a:p>
        </p:txBody>
      </p:sp>
      <p:pic>
        <p:nvPicPr>
          <p:cNvPr id="3277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43608" y="795493"/>
            <a:ext cx="7429500" cy="5214938"/>
          </a:xfrm>
        </p:spPr>
      </p:pic>
      <p:sp>
        <p:nvSpPr>
          <p:cNvPr id="3" name="Rectangle 2"/>
          <p:cNvSpPr/>
          <p:nvPr/>
        </p:nvSpPr>
        <p:spPr>
          <a:xfrm>
            <a:off x="1103112" y="4653136"/>
            <a:ext cx="7560840" cy="20882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tr-TR" sz="2400" dirty="0"/>
              <a:t>Result(s): </a:t>
            </a:r>
            <a:r>
              <a:rPr lang="en-US" altLang="tr-TR" sz="2400" dirty="0" err="1"/>
              <a:t>Endometriomas</a:t>
            </a:r>
            <a:r>
              <a:rPr lang="en-US" altLang="tr-TR" sz="2400" dirty="0"/>
              <a:t> are rare in adolescents. There are no case reports in the literature to date.</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3112" y="1556792"/>
            <a:ext cx="6810375"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3888" y="3333774"/>
            <a:ext cx="457200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Metin kutusu 4"/>
          <p:cNvSpPr txBox="1">
            <a:spLocks/>
          </p:cNvSpPr>
          <p:nvPr/>
        </p:nvSpPr>
        <p:spPr>
          <a:xfrm>
            <a:off x="8260636" y="116632"/>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0</a:t>
            </a:r>
            <a:endParaRPr lang="en-GB" sz="2400" dirty="0">
              <a:solidFill>
                <a:srgbClr val="FF0000"/>
              </a:solidFill>
            </a:endParaRPr>
          </a:p>
        </p:txBody>
      </p:sp>
    </p:spTree>
    <p:extLst>
      <p:ext uri="{BB962C8B-B14F-4D97-AF65-F5344CB8AC3E}">
        <p14:creationId xmlns:p14="http://schemas.microsoft.com/office/powerpoint/2010/main" val="98568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97768"/>
            <a:ext cx="8229600" cy="3130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17331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5580" y="260648"/>
            <a:ext cx="7772400" cy="1143000"/>
          </a:xfrm>
        </p:spPr>
        <p:txBody>
          <a:bodyPr>
            <a:normAutofit fontScale="90000"/>
          </a:bodyPr>
          <a:lstStyle/>
          <a:p>
            <a:r>
              <a:rPr lang="fr-FR" b="1" dirty="0">
                <a:solidFill>
                  <a:srgbClr val="FFFF00"/>
                </a:solidFill>
                <a:latin typeface="Arial"/>
                <a:cs typeface="Arial"/>
              </a:rPr>
              <a:t>Adolescent </a:t>
            </a:r>
            <a:r>
              <a:rPr lang="fr-FR" b="1" dirty="0" err="1" smtClean="0">
                <a:solidFill>
                  <a:srgbClr val="FFFF00"/>
                </a:solidFill>
                <a:latin typeface="Arial"/>
                <a:cs typeface="Arial"/>
              </a:rPr>
              <a:t>endometriosis</a:t>
            </a:r>
            <a:r>
              <a:rPr lang="fr-FR" b="1" dirty="0" smtClean="0">
                <a:solidFill>
                  <a:srgbClr val="FF0000"/>
                </a:solidFill>
                <a:latin typeface="Arial"/>
                <a:cs typeface="Arial"/>
              </a:rPr>
              <a:t/>
            </a:r>
            <a:br>
              <a:rPr lang="fr-FR" b="1" dirty="0" smtClean="0">
                <a:solidFill>
                  <a:srgbClr val="FF0000"/>
                </a:solidFill>
                <a:latin typeface="Arial"/>
                <a:cs typeface="Arial"/>
              </a:rPr>
            </a:br>
            <a:r>
              <a:rPr lang="fr-FR" b="1" dirty="0" err="1" smtClean="0">
                <a:solidFill>
                  <a:srgbClr val="FFC000"/>
                </a:solidFill>
                <a:latin typeface="Arial"/>
                <a:cs typeface="Arial"/>
              </a:rPr>
              <a:t>Prevalence</a:t>
            </a:r>
            <a:r>
              <a:rPr lang="fr-FR" b="1" dirty="0" smtClean="0">
                <a:solidFill>
                  <a:srgbClr val="FFC000"/>
                </a:solidFill>
                <a:latin typeface="Arial"/>
                <a:cs typeface="Arial"/>
              </a:rPr>
              <a:t> of </a:t>
            </a:r>
            <a:r>
              <a:rPr lang="fr-FR" b="1" dirty="0" err="1" smtClean="0">
                <a:solidFill>
                  <a:srgbClr val="FFC000"/>
                </a:solidFill>
                <a:latin typeface="Arial"/>
                <a:cs typeface="Arial"/>
              </a:rPr>
              <a:t>endometriomas</a:t>
            </a:r>
            <a:r>
              <a:rPr lang="fr-FR" b="1" dirty="0" smtClean="0">
                <a:solidFill>
                  <a:srgbClr val="FFC000"/>
                </a:solidFill>
                <a:latin typeface="Arial"/>
                <a:cs typeface="Arial"/>
              </a:rPr>
              <a:t> </a:t>
            </a:r>
            <a:endParaRPr lang="fr-FR" dirty="0">
              <a:solidFill>
                <a:srgbClr val="FFC000"/>
              </a:solidFill>
            </a:endParaRPr>
          </a:p>
        </p:txBody>
      </p:sp>
      <p:graphicFrame>
        <p:nvGraphicFramePr>
          <p:cNvPr id="5" name="Espace réservé du contenu 4"/>
          <p:cNvGraphicFramePr>
            <a:graphicFrameLocks noGrp="1"/>
          </p:cNvGraphicFramePr>
          <p:nvPr>
            <p:ph sz="half" idx="1"/>
            <p:extLst>
              <p:ext uri="{D42A27DB-BD31-4B8C-83A1-F6EECF244321}">
                <p14:modId xmlns:p14="http://schemas.microsoft.com/office/powerpoint/2010/main" val="3805873756"/>
              </p:ext>
            </p:extLst>
          </p:nvPr>
        </p:nvGraphicFramePr>
        <p:xfrm>
          <a:off x="321293" y="1777361"/>
          <a:ext cx="5134847" cy="4920692"/>
        </p:xfrm>
        <a:graphic>
          <a:graphicData uri="http://schemas.openxmlformats.org/drawingml/2006/table">
            <a:tbl>
              <a:tblPr firstRow="1" bandRow="1">
                <a:tableStyleId>{073A0DAA-6AF3-43AB-8588-CEC1D06C72B9}</a:tableStyleId>
              </a:tblPr>
              <a:tblGrid>
                <a:gridCol w="1148587">
                  <a:extLst>
                    <a:ext uri="{9D8B030D-6E8A-4147-A177-3AD203B41FA5}">
                      <a16:colId xmlns="" xmlns:a16="http://schemas.microsoft.com/office/drawing/2014/main" val="20000"/>
                    </a:ext>
                  </a:extLst>
                </a:gridCol>
                <a:gridCol w="787845">
                  <a:extLst>
                    <a:ext uri="{9D8B030D-6E8A-4147-A177-3AD203B41FA5}">
                      <a16:colId xmlns="" xmlns:a16="http://schemas.microsoft.com/office/drawing/2014/main" val="20001"/>
                    </a:ext>
                  </a:extLst>
                </a:gridCol>
                <a:gridCol w="630991">
                  <a:extLst>
                    <a:ext uri="{9D8B030D-6E8A-4147-A177-3AD203B41FA5}">
                      <a16:colId xmlns="" xmlns:a16="http://schemas.microsoft.com/office/drawing/2014/main" val="20002"/>
                    </a:ext>
                  </a:extLst>
                </a:gridCol>
                <a:gridCol w="855808">
                  <a:extLst>
                    <a:ext uri="{9D8B030D-6E8A-4147-A177-3AD203B41FA5}">
                      <a16:colId xmlns="" xmlns:a16="http://schemas.microsoft.com/office/drawing/2014/main" val="20003"/>
                    </a:ext>
                  </a:extLst>
                </a:gridCol>
                <a:gridCol w="855808">
                  <a:extLst>
                    <a:ext uri="{9D8B030D-6E8A-4147-A177-3AD203B41FA5}">
                      <a16:colId xmlns="" xmlns:a16="http://schemas.microsoft.com/office/drawing/2014/main" val="20004"/>
                    </a:ext>
                  </a:extLst>
                </a:gridCol>
                <a:gridCol w="855808">
                  <a:extLst>
                    <a:ext uri="{9D8B030D-6E8A-4147-A177-3AD203B41FA5}">
                      <a16:colId xmlns="" xmlns:a16="http://schemas.microsoft.com/office/drawing/2014/main" val="20005"/>
                    </a:ext>
                  </a:extLst>
                </a:gridCol>
              </a:tblGrid>
              <a:tr h="722226">
                <a:tc>
                  <a:txBody>
                    <a:bodyPr/>
                    <a:lstStyle/>
                    <a:p>
                      <a:r>
                        <a:rPr lang="fr-FR" sz="1900" b="1" i="0" dirty="0" err="1" smtClean="0">
                          <a:solidFill>
                            <a:schemeClr val="tx2"/>
                          </a:solidFill>
                          <a:latin typeface="Arial"/>
                          <a:cs typeface="Arial"/>
                        </a:rPr>
                        <a:t>Author</a:t>
                      </a:r>
                      <a:endParaRPr lang="fr-FR" sz="1900" b="1" i="0" dirty="0">
                        <a:solidFill>
                          <a:schemeClr val="tx2"/>
                        </a:solidFill>
                        <a:latin typeface="Arial"/>
                        <a:cs typeface="Arial"/>
                      </a:endParaRPr>
                    </a:p>
                  </a:txBody>
                  <a:tcPr marL="81280" marR="81280"/>
                </a:tc>
                <a:tc>
                  <a:txBody>
                    <a:bodyPr/>
                    <a:lstStyle/>
                    <a:p>
                      <a:pPr algn="ctr"/>
                      <a:r>
                        <a:rPr lang="fr-FR" sz="1900" b="1" i="0" dirty="0" err="1" smtClean="0">
                          <a:solidFill>
                            <a:schemeClr val="tx2"/>
                          </a:solidFill>
                          <a:latin typeface="Arial"/>
                          <a:cs typeface="Arial"/>
                        </a:rPr>
                        <a:t>Year</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Age</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 of </a:t>
                      </a:r>
                      <a:r>
                        <a:rPr lang="fr-FR" sz="1900" b="1" i="0" dirty="0" err="1" smtClean="0">
                          <a:solidFill>
                            <a:schemeClr val="tx2"/>
                          </a:solidFill>
                          <a:latin typeface="Arial"/>
                          <a:cs typeface="Arial"/>
                        </a:rPr>
                        <a:t>OMAs</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Rate (%)</a:t>
                      </a:r>
                      <a:endParaRPr lang="fr-FR" sz="1900" b="1" i="0" dirty="0">
                        <a:solidFill>
                          <a:schemeClr val="tx2"/>
                        </a:solidFill>
                        <a:latin typeface="Arial"/>
                        <a:cs typeface="Arial"/>
                      </a:endParaRPr>
                    </a:p>
                  </a:txBody>
                  <a:tcPr marL="81280" marR="81280"/>
                </a:tc>
                <a:extLst>
                  <a:ext uri="{0D108BD9-81ED-4DB2-BD59-A6C34878D82A}">
                    <a16:rowId xmlns="" xmlns:a16="http://schemas.microsoft.com/office/drawing/2014/main" val="10000"/>
                  </a:ext>
                </a:extLst>
              </a:tr>
              <a:tr h="654863">
                <a:tc>
                  <a:txBody>
                    <a:bodyPr/>
                    <a:lstStyle/>
                    <a:p>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a:latin typeface="Arial"/>
                        <a:cs typeface="Arial"/>
                      </a:endParaRPr>
                    </a:p>
                  </a:txBody>
                  <a:tcPr marL="81280" marR="81280"/>
                </a:tc>
                <a:extLst>
                  <a:ext uri="{0D108BD9-81ED-4DB2-BD59-A6C34878D82A}">
                    <a16:rowId xmlns="" xmlns:a16="http://schemas.microsoft.com/office/drawing/2014/main" val="10001"/>
                  </a:ext>
                </a:extLst>
              </a:tr>
              <a:tr h="654863">
                <a:tc>
                  <a:txBody>
                    <a:bodyPr/>
                    <a:lstStyle/>
                    <a:p>
                      <a:r>
                        <a:rPr lang="fr-FR" sz="1900" b="1" i="0" dirty="0" smtClean="0">
                          <a:solidFill>
                            <a:srgbClr val="CC00CC"/>
                          </a:solidFill>
                          <a:latin typeface="Arial"/>
                          <a:cs typeface="Arial"/>
                        </a:rPr>
                        <a:t>Audebert</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2000</a:t>
                      </a:r>
                      <a:endParaRPr lang="fr-FR" sz="1900" b="1" i="0" dirty="0">
                        <a:latin typeface="Arial"/>
                        <a:cs typeface="Arial"/>
                      </a:endParaRPr>
                    </a:p>
                  </a:txBody>
                  <a:tcPr marL="81280" marR="81280"/>
                </a:tc>
                <a:tc>
                  <a:txBody>
                    <a:bodyPr/>
                    <a:lstStyle/>
                    <a:p>
                      <a:pPr algn="ctr"/>
                      <a:r>
                        <a:rPr lang="fr-FR" sz="1900" b="1" i="0" dirty="0" smtClean="0">
                          <a:latin typeface="Arial"/>
                          <a:cs typeface="Arial"/>
                        </a:rPr>
                        <a:t>40</a:t>
                      </a:r>
                      <a:endParaRPr lang="fr-FR" sz="1900" b="1" i="0" dirty="0">
                        <a:latin typeface="Arial"/>
                        <a:cs typeface="Arial"/>
                      </a:endParaRPr>
                    </a:p>
                  </a:txBody>
                  <a:tcPr marL="81280" marR="81280"/>
                </a:tc>
                <a:tc>
                  <a:txBody>
                    <a:bodyPr/>
                    <a:lstStyle/>
                    <a:p>
                      <a:pPr algn="ctr"/>
                      <a:r>
                        <a:rPr lang="fr-FR" sz="1900" b="1" i="0" dirty="0" smtClean="0">
                          <a:latin typeface="Arial"/>
                          <a:cs typeface="Arial"/>
                        </a:rPr>
                        <a:t>13 - 19</a:t>
                      </a:r>
                      <a:endParaRPr lang="fr-FR" sz="1900" b="1" i="0" dirty="0">
                        <a:latin typeface="Arial"/>
                        <a:cs typeface="Arial"/>
                      </a:endParaRPr>
                    </a:p>
                  </a:txBody>
                  <a:tcPr marL="81280" marR="81280"/>
                </a:tc>
                <a:tc>
                  <a:txBody>
                    <a:bodyPr/>
                    <a:lstStyle/>
                    <a:p>
                      <a:pPr algn="ctr"/>
                      <a:r>
                        <a:rPr lang="fr-FR" sz="1900" b="1" i="0" dirty="0" smtClean="0">
                          <a:latin typeface="Arial"/>
                          <a:cs typeface="Arial"/>
                        </a:rPr>
                        <a:t>8</a:t>
                      </a:r>
                      <a:endParaRPr lang="fr-FR" sz="1900" b="1" i="0" dirty="0">
                        <a:latin typeface="Arial"/>
                        <a:cs typeface="Arial"/>
                      </a:endParaRPr>
                    </a:p>
                  </a:txBody>
                  <a:tcPr marL="81280" marR="81280"/>
                </a:tc>
                <a:tc>
                  <a:txBody>
                    <a:bodyPr/>
                    <a:lstStyle/>
                    <a:p>
                      <a:pPr algn="ctr"/>
                      <a:r>
                        <a:rPr lang="fr-FR" sz="1900" b="1" i="0" dirty="0" smtClean="0">
                          <a:latin typeface="Arial"/>
                          <a:cs typeface="Arial"/>
                        </a:rPr>
                        <a:t>20</a:t>
                      </a:r>
                      <a:endParaRPr lang="fr-FR" sz="1900" b="1" i="0" dirty="0">
                        <a:latin typeface="Arial"/>
                        <a:cs typeface="Arial"/>
                      </a:endParaRPr>
                    </a:p>
                  </a:txBody>
                  <a:tcPr marL="81280" marR="81280"/>
                </a:tc>
                <a:extLst>
                  <a:ext uri="{0D108BD9-81ED-4DB2-BD59-A6C34878D82A}">
                    <a16:rowId xmlns="" xmlns:a16="http://schemas.microsoft.com/office/drawing/2014/main" val="10002"/>
                  </a:ext>
                </a:extLst>
              </a:tr>
              <a:tr h="654863">
                <a:tc>
                  <a:txBody>
                    <a:bodyPr/>
                    <a:lstStyle/>
                    <a:p>
                      <a:endParaRPr lang="fr-FR" sz="1900" b="1" i="0" dirty="0">
                        <a:solidFill>
                          <a:srgbClr val="CC00CC"/>
                        </a:solidFill>
                        <a:latin typeface="Arial"/>
                        <a:cs typeface="Arial"/>
                      </a:endParaRPr>
                    </a:p>
                  </a:txBody>
                  <a:tcPr marL="81280" marR="81280"/>
                </a:tc>
                <a:tc>
                  <a:txBody>
                    <a:bodyPr/>
                    <a:lstStyle/>
                    <a:p>
                      <a:pPr algn="ctr"/>
                      <a:endParaRPr lang="fr-FR" sz="1900" b="1" i="0">
                        <a:latin typeface="Arial"/>
                        <a:cs typeface="Arial"/>
                      </a:endParaRPr>
                    </a:p>
                  </a:txBody>
                  <a:tcPr marL="81280" marR="81280"/>
                </a:tc>
                <a:tc>
                  <a:txBody>
                    <a:bodyPr/>
                    <a:lstStyle/>
                    <a:p>
                      <a:pPr algn="ctr"/>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a:latin typeface="Arial"/>
                        <a:cs typeface="Arial"/>
                      </a:endParaRPr>
                    </a:p>
                  </a:txBody>
                  <a:tcPr marL="81280" marR="81280"/>
                </a:tc>
                <a:extLst>
                  <a:ext uri="{0D108BD9-81ED-4DB2-BD59-A6C34878D82A}">
                    <a16:rowId xmlns="" xmlns:a16="http://schemas.microsoft.com/office/drawing/2014/main" val="10003"/>
                  </a:ext>
                </a:extLst>
              </a:tr>
              <a:tr h="654863">
                <a:tc>
                  <a:txBody>
                    <a:bodyPr/>
                    <a:lstStyle/>
                    <a:p>
                      <a:r>
                        <a:rPr lang="fr-FR" sz="1900" b="1" i="0" dirty="0" err="1" smtClean="0">
                          <a:solidFill>
                            <a:srgbClr val="CC00CC"/>
                          </a:solidFill>
                          <a:latin typeface="Arial"/>
                          <a:cs typeface="Arial"/>
                        </a:rPr>
                        <a:t>Tandoi</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2011</a:t>
                      </a:r>
                      <a:endParaRPr lang="fr-FR" sz="1900" b="1" i="0" dirty="0">
                        <a:latin typeface="Arial"/>
                        <a:cs typeface="Arial"/>
                      </a:endParaRPr>
                    </a:p>
                  </a:txBody>
                  <a:tcPr marL="81280" marR="81280"/>
                </a:tc>
                <a:tc>
                  <a:txBody>
                    <a:bodyPr/>
                    <a:lstStyle/>
                    <a:p>
                      <a:pPr algn="ctr"/>
                      <a:r>
                        <a:rPr lang="fr-FR" sz="1900" b="1" i="0" dirty="0" smtClean="0">
                          <a:latin typeface="Arial"/>
                          <a:cs typeface="Arial"/>
                        </a:rPr>
                        <a:t>57</a:t>
                      </a:r>
                      <a:endParaRPr lang="fr-FR" sz="1900" b="1" i="0" dirty="0">
                        <a:latin typeface="Arial"/>
                        <a:cs typeface="Arial"/>
                      </a:endParaRPr>
                    </a:p>
                  </a:txBody>
                  <a:tcPr marL="81280" marR="81280"/>
                </a:tc>
                <a:tc>
                  <a:txBody>
                    <a:bodyPr/>
                    <a:lstStyle/>
                    <a:p>
                      <a:pPr algn="ctr"/>
                      <a:r>
                        <a:rPr lang="fr-FR" sz="1900" b="1" i="0" dirty="0" smtClean="0">
                          <a:latin typeface="Arial"/>
                          <a:cs typeface="Arial"/>
                        </a:rPr>
                        <a:t>≤ 21</a:t>
                      </a:r>
                      <a:endParaRPr lang="fr-FR" sz="1900" b="1" i="0" dirty="0">
                        <a:latin typeface="Arial"/>
                        <a:cs typeface="Arial"/>
                      </a:endParaRPr>
                    </a:p>
                  </a:txBody>
                  <a:tcPr marL="81280" marR="81280"/>
                </a:tc>
                <a:tc>
                  <a:txBody>
                    <a:bodyPr/>
                    <a:lstStyle/>
                    <a:p>
                      <a:pPr algn="ctr"/>
                      <a:r>
                        <a:rPr lang="fr-FR" sz="1900" b="1" i="0" dirty="0" smtClean="0">
                          <a:latin typeface="Arial"/>
                          <a:cs typeface="Arial"/>
                        </a:rPr>
                        <a:t>43</a:t>
                      </a:r>
                      <a:endParaRPr lang="fr-FR" sz="1900" b="1" i="0" dirty="0">
                        <a:latin typeface="Arial"/>
                        <a:cs typeface="Arial"/>
                      </a:endParaRPr>
                    </a:p>
                  </a:txBody>
                  <a:tcPr marL="81280" marR="81280"/>
                </a:tc>
                <a:tc>
                  <a:txBody>
                    <a:bodyPr/>
                    <a:lstStyle/>
                    <a:p>
                      <a:pPr algn="ctr"/>
                      <a:r>
                        <a:rPr lang="fr-FR" sz="1900" b="1" i="0" dirty="0" smtClean="0">
                          <a:latin typeface="Arial"/>
                          <a:cs typeface="Arial"/>
                        </a:rPr>
                        <a:t>75</a:t>
                      </a:r>
                      <a:endParaRPr lang="fr-FR" sz="1900" b="1" i="0" dirty="0">
                        <a:latin typeface="Arial"/>
                        <a:cs typeface="Arial"/>
                      </a:endParaRPr>
                    </a:p>
                  </a:txBody>
                  <a:tcPr marL="81280" marR="81280"/>
                </a:tc>
                <a:extLst>
                  <a:ext uri="{0D108BD9-81ED-4DB2-BD59-A6C34878D82A}">
                    <a16:rowId xmlns="" xmlns:a16="http://schemas.microsoft.com/office/drawing/2014/main" val="10004"/>
                  </a:ext>
                </a:extLst>
              </a:tr>
              <a:tr h="654863">
                <a:tc>
                  <a:txBody>
                    <a:bodyPr/>
                    <a:lstStyle/>
                    <a:p>
                      <a:endParaRPr lang="fr-FR" sz="1900" b="1" i="0" dirty="0">
                        <a:solidFill>
                          <a:srgbClr val="CC00CC"/>
                        </a:solidFill>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extLst>
                  <a:ext uri="{0D108BD9-81ED-4DB2-BD59-A6C34878D82A}">
                    <a16:rowId xmlns="" xmlns:a16="http://schemas.microsoft.com/office/drawing/2014/main" val="10005"/>
                  </a:ext>
                </a:extLst>
              </a:tr>
              <a:tr h="654863">
                <a:tc>
                  <a:txBody>
                    <a:bodyPr/>
                    <a:lstStyle/>
                    <a:p>
                      <a:r>
                        <a:rPr lang="fr-FR" sz="1900" b="1" i="0" dirty="0" smtClean="0">
                          <a:solidFill>
                            <a:srgbClr val="CC00CC"/>
                          </a:solidFill>
                          <a:latin typeface="Arial"/>
                          <a:cs typeface="Arial"/>
                        </a:rPr>
                        <a:t>Audebert</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2014</a:t>
                      </a:r>
                      <a:endParaRPr lang="fr-FR" sz="1900" b="1" i="0" dirty="0">
                        <a:latin typeface="Arial"/>
                        <a:cs typeface="Arial"/>
                      </a:endParaRPr>
                    </a:p>
                  </a:txBody>
                  <a:tcPr marL="81280" marR="81280"/>
                </a:tc>
                <a:tc>
                  <a:txBody>
                    <a:bodyPr/>
                    <a:lstStyle/>
                    <a:p>
                      <a:pPr algn="ctr"/>
                      <a:r>
                        <a:rPr lang="fr-FR" sz="1900" b="1" i="0" dirty="0" smtClean="0">
                          <a:latin typeface="Arial"/>
                          <a:cs typeface="Arial"/>
                        </a:rPr>
                        <a:t>55</a:t>
                      </a:r>
                      <a:endParaRPr lang="fr-FR" sz="1900" b="1" i="0" dirty="0">
                        <a:latin typeface="Arial"/>
                        <a:cs typeface="Arial"/>
                      </a:endParaRPr>
                    </a:p>
                  </a:txBody>
                  <a:tcPr marL="81280" marR="81280"/>
                </a:tc>
                <a:tc>
                  <a:txBody>
                    <a:bodyPr/>
                    <a:lstStyle/>
                    <a:p>
                      <a:pPr algn="ctr"/>
                      <a:r>
                        <a:rPr lang="fr-FR" sz="1900" b="1" i="0" dirty="0" smtClean="0">
                          <a:latin typeface="Arial"/>
                          <a:cs typeface="Arial"/>
                        </a:rPr>
                        <a:t>12 - 19</a:t>
                      </a:r>
                      <a:endParaRPr lang="fr-FR" sz="1900" b="1" i="0" dirty="0">
                        <a:latin typeface="Arial"/>
                        <a:cs typeface="Arial"/>
                      </a:endParaRPr>
                    </a:p>
                  </a:txBody>
                  <a:tcPr marL="81280" marR="81280"/>
                </a:tc>
                <a:tc>
                  <a:txBody>
                    <a:bodyPr/>
                    <a:lstStyle/>
                    <a:p>
                      <a:pPr algn="ctr"/>
                      <a:r>
                        <a:rPr lang="fr-FR" sz="1900" b="1" i="0" dirty="0" smtClean="0">
                          <a:latin typeface="Arial"/>
                          <a:cs typeface="Arial"/>
                        </a:rPr>
                        <a:t>18</a:t>
                      </a:r>
                      <a:endParaRPr lang="fr-FR" sz="1900" b="1" i="0" dirty="0">
                        <a:latin typeface="Arial"/>
                        <a:cs typeface="Arial"/>
                      </a:endParaRPr>
                    </a:p>
                  </a:txBody>
                  <a:tcPr marL="81280" marR="81280"/>
                </a:tc>
                <a:tc>
                  <a:txBody>
                    <a:bodyPr/>
                    <a:lstStyle/>
                    <a:p>
                      <a:pPr algn="ctr"/>
                      <a:r>
                        <a:rPr lang="fr-FR" sz="1900" b="1" i="0" dirty="0" smtClean="0">
                          <a:latin typeface="Arial"/>
                          <a:cs typeface="Arial"/>
                        </a:rPr>
                        <a:t>33</a:t>
                      </a:r>
                      <a:endParaRPr lang="fr-FR" sz="1900" b="1" i="0" dirty="0">
                        <a:latin typeface="Arial"/>
                        <a:cs typeface="Arial"/>
                      </a:endParaRPr>
                    </a:p>
                  </a:txBody>
                  <a:tcPr marL="81280" marR="81280"/>
                </a:tc>
                <a:extLst>
                  <a:ext uri="{0D108BD9-81ED-4DB2-BD59-A6C34878D82A}">
                    <a16:rowId xmlns="" xmlns:a16="http://schemas.microsoft.com/office/drawing/2014/main" val="10006"/>
                  </a:ext>
                </a:extLst>
              </a:tr>
            </a:tbl>
          </a:graphicData>
        </a:graphic>
      </p:graphicFrame>
      <p:sp>
        <p:nvSpPr>
          <p:cNvPr id="4" name="Rectangle à coins arrondis 3"/>
          <p:cNvSpPr/>
          <p:nvPr/>
        </p:nvSpPr>
        <p:spPr bwMode="auto">
          <a:xfrm>
            <a:off x="4785865" y="3165937"/>
            <a:ext cx="446837" cy="3231466"/>
          </a:xfrm>
          <a:prstGeom prst="roundRect">
            <a:avLst/>
          </a:prstGeom>
          <a:solidFill>
            <a:srgbClr val="FF0000">
              <a:alpha val="40000"/>
            </a:srgbClr>
          </a:solidFill>
          <a:ln w="38100" cap="flat" cmpd="sng" algn="ctr">
            <a:solidFill>
              <a:srgbClr val="FF0000"/>
            </a:solidFill>
            <a:prstDash val="solid"/>
            <a:round/>
            <a:headEnd type="none" w="med" len="med"/>
            <a:tailEnd type="none" w="med" len="med"/>
          </a:ln>
          <a:effectLst/>
          <a:extLst/>
        </p:spPr>
        <p:txBody>
          <a:bodyPr vert="horz" wrap="square" lIns="101591" tIns="50795" rIns="101591" bIns="50795" numCol="1" rtlCol="0" anchor="t" anchorCtr="0" compatLnSpc="1">
            <a:prstTxWarp prst="textNoShape">
              <a:avLst/>
            </a:prstTxWarp>
          </a:bodyPr>
          <a:lstStyle/>
          <a:p>
            <a:pPr defTabSz="1015909" eaLnBrk="0" fontAlgn="base" hangingPunct="0">
              <a:spcBef>
                <a:spcPct val="0"/>
              </a:spcBef>
              <a:spcAft>
                <a:spcPct val="0"/>
              </a:spcAft>
            </a:pPr>
            <a:endParaRPr lang="fr-FR" sz="3600" b="1" dirty="0">
              <a:solidFill>
                <a:srgbClr val="FF0000"/>
              </a:solidFill>
              <a:latin typeface="Arial" charset="0"/>
            </a:endParaRPr>
          </a:p>
        </p:txBody>
      </p:sp>
    </p:spTree>
    <p:extLst>
      <p:ext uri="{BB962C8B-B14F-4D97-AF65-F5344CB8AC3E}">
        <p14:creationId xmlns:p14="http://schemas.microsoft.com/office/powerpoint/2010/main" val="14357617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tr-TR"/>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352928"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7222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195513" y="188913"/>
            <a:ext cx="4643437" cy="706437"/>
          </a:xfrm>
        </p:spPr>
        <p:txBody>
          <a:bodyPr>
            <a:normAutofit fontScale="90000"/>
          </a:bodyPr>
          <a:lstStyle/>
          <a:p>
            <a:r>
              <a:rPr lang="tr-TR" altLang="ko-KR" sz="3600" b="1" dirty="0" smtClean="0">
                <a:solidFill>
                  <a:srgbClr val="FFFF00"/>
                </a:solidFill>
              </a:rPr>
              <a:t>Endometriosis-Incidence</a:t>
            </a:r>
            <a:endParaRPr lang="tr-TR" altLang="tr-TR" sz="3600" b="1" dirty="0">
              <a:solidFill>
                <a:srgbClr val="FFFF00"/>
              </a:solidFill>
            </a:endParaRPr>
          </a:p>
        </p:txBody>
      </p:sp>
      <p:pic>
        <p:nvPicPr>
          <p:cNvPr id="64516" name="Picture 4"/>
          <p:cNvPicPr>
            <a:picLocks noGrp="1" noChangeAspect="1" noChangeArrowheads="1"/>
          </p:cNvPicPr>
          <p:nvPr>
            <p:ph sz="quarter" idx="2"/>
          </p:nvPr>
        </p:nvPicPr>
        <p:blipFill>
          <a:blip r:embed="rId3">
            <a:lum bright="-18000" contrast="30000"/>
            <a:extLst>
              <a:ext uri="{28A0092B-C50C-407E-A947-70E740481C1C}">
                <a14:useLocalDpi xmlns:a14="http://schemas.microsoft.com/office/drawing/2010/main" val="0"/>
              </a:ext>
            </a:extLst>
          </a:blip>
          <a:srcRect/>
          <a:stretch>
            <a:fillRect/>
          </a:stretch>
        </p:blipFill>
        <p:spPr>
          <a:xfrm>
            <a:off x="250825" y="980728"/>
            <a:ext cx="8713663" cy="4821783"/>
          </a:xfrm>
          <a:ln/>
        </p:spPr>
      </p:pic>
      <p:sp>
        <p:nvSpPr>
          <p:cNvPr id="64519" name="Rectangle 7"/>
          <p:cNvSpPr>
            <a:spLocks noChangeArrowheads="1"/>
          </p:cNvSpPr>
          <p:nvPr/>
        </p:nvSpPr>
        <p:spPr bwMode="auto">
          <a:xfrm>
            <a:off x="1331640" y="6400800"/>
            <a:ext cx="8461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tr-TR" altLang="tr-TR" sz="1400" b="1" dirty="0"/>
              <a:t>Gylfason JT et al. Am J Epidem Advance Access published July 8, 2010</a:t>
            </a:r>
          </a:p>
        </p:txBody>
      </p:sp>
      <p:sp>
        <p:nvSpPr>
          <p:cNvPr id="2" name="Oval 1"/>
          <p:cNvSpPr/>
          <p:nvPr/>
        </p:nvSpPr>
        <p:spPr>
          <a:xfrm>
            <a:off x="1331640" y="2924944"/>
            <a:ext cx="864096" cy="15121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a:spLocks/>
          </p:cNvSpPr>
          <p:nvPr/>
        </p:nvSpPr>
        <p:spPr>
          <a:xfrm>
            <a:off x="8100392" y="260648"/>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0</a:t>
            </a:r>
            <a:endParaRPr lang="en-GB" sz="2400" dirty="0">
              <a:solidFill>
                <a:srgbClr val="FF0000"/>
              </a:solidFill>
            </a:endParaRPr>
          </a:p>
        </p:txBody>
      </p:sp>
      <p:sp>
        <p:nvSpPr>
          <p:cNvPr id="7" name="Oval 6"/>
          <p:cNvSpPr/>
          <p:nvPr/>
        </p:nvSpPr>
        <p:spPr>
          <a:xfrm>
            <a:off x="5130279" y="1772816"/>
            <a:ext cx="864096" cy="266429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2911825"/>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317372"/>
            <a:ext cx="8229600" cy="4520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878497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7897750" y="1124744"/>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8</a:t>
            </a:r>
            <a:endParaRPr lang="en-GB" sz="2400" dirty="0">
              <a:solidFill>
                <a:srgbClr val="FF0000"/>
              </a:solidFill>
            </a:endParaRPr>
          </a:p>
        </p:txBody>
      </p:sp>
    </p:spTree>
    <p:extLst>
      <p:ext uri="{BB962C8B-B14F-4D97-AF65-F5344CB8AC3E}">
        <p14:creationId xmlns:p14="http://schemas.microsoft.com/office/powerpoint/2010/main" val="8730451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5547" y="260648"/>
            <a:ext cx="8412471" cy="1143000"/>
          </a:xfrm>
        </p:spPr>
        <p:txBody>
          <a:bodyPr>
            <a:normAutofit fontScale="90000"/>
          </a:bodyPr>
          <a:lstStyle/>
          <a:p>
            <a:r>
              <a:rPr lang="fr-FR" b="1" dirty="0">
                <a:solidFill>
                  <a:srgbClr val="FFFF00"/>
                </a:solidFill>
                <a:latin typeface="Arial"/>
                <a:cs typeface="Arial"/>
              </a:rPr>
              <a:t>Adolescent </a:t>
            </a:r>
            <a:r>
              <a:rPr lang="fr-FR" b="1" dirty="0" err="1" smtClean="0">
                <a:solidFill>
                  <a:srgbClr val="FFFF00"/>
                </a:solidFill>
                <a:latin typeface="Arial"/>
                <a:cs typeface="Arial"/>
              </a:rPr>
              <a:t>endometriosis</a:t>
            </a:r>
            <a:r>
              <a:rPr lang="fr-FR" b="1" dirty="0" smtClean="0">
                <a:solidFill>
                  <a:srgbClr val="FFFF00"/>
                </a:solidFill>
                <a:latin typeface="Arial"/>
                <a:cs typeface="Arial"/>
              </a:rPr>
              <a:t/>
            </a:r>
            <a:br>
              <a:rPr lang="fr-FR" b="1" dirty="0" smtClean="0">
                <a:solidFill>
                  <a:srgbClr val="FFFF00"/>
                </a:solidFill>
                <a:latin typeface="Arial"/>
                <a:cs typeface="Arial"/>
              </a:rPr>
            </a:br>
            <a:r>
              <a:rPr lang="fr-FR" b="1" dirty="0" err="1" smtClean="0">
                <a:solidFill>
                  <a:srgbClr val="FFC000"/>
                </a:solidFill>
                <a:latin typeface="Arial"/>
                <a:cs typeface="Arial"/>
              </a:rPr>
              <a:t>Prevalence</a:t>
            </a:r>
            <a:r>
              <a:rPr lang="fr-FR" b="1" dirty="0" smtClean="0">
                <a:solidFill>
                  <a:srgbClr val="FFC000"/>
                </a:solidFill>
                <a:latin typeface="Arial"/>
                <a:cs typeface="Arial"/>
              </a:rPr>
              <a:t> of </a:t>
            </a:r>
            <a:r>
              <a:rPr lang="fr-FR" b="1" dirty="0" err="1" smtClean="0">
                <a:solidFill>
                  <a:srgbClr val="FFC000"/>
                </a:solidFill>
                <a:latin typeface="Arial"/>
                <a:cs typeface="Arial"/>
              </a:rPr>
              <a:t>deep</a:t>
            </a:r>
            <a:r>
              <a:rPr lang="fr-FR" b="1" dirty="0" smtClean="0">
                <a:solidFill>
                  <a:srgbClr val="FFC000"/>
                </a:solidFill>
                <a:latin typeface="Arial"/>
                <a:cs typeface="Arial"/>
              </a:rPr>
              <a:t> </a:t>
            </a:r>
            <a:r>
              <a:rPr lang="fr-FR" b="1" dirty="0" err="1" smtClean="0">
                <a:solidFill>
                  <a:srgbClr val="FFC000"/>
                </a:solidFill>
                <a:latin typeface="Arial"/>
                <a:cs typeface="Arial"/>
              </a:rPr>
              <a:t>endometriosis</a:t>
            </a:r>
            <a:r>
              <a:rPr lang="fr-FR" b="1" dirty="0" smtClean="0">
                <a:solidFill>
                  <a:srgbClr val="FFC000"/>
                </a:solidFill>
                <a:latin typeface="Arial"/>
                <a:cs typeface="Arial"/>
              </a:rPr>
              <a:t> </a:t>
            </a:r>
            <a:endParaRPr lang="fr-FR" dirty="0">
              <a:solidFill>
                <a:srgbClr val="FFC000"/>
              </a:solidFill>
            </a:endParaRPr>
          </a:p>
        </p:txBody>
      </p:sp>
      <p:graphicFrame>
        <p:nvGraphicFramePr>
          <p:cNvPr id="5" name="Espace réservé du contenu 4"/>
          <p:cNvGraphicFramePr>
            <a:graphicFrameLocks noGrp="1"/>
          </p:cNvGraphicFramePr>
          <p:nvPr>
            <p:ph sz="half" idx="1"/>
            <p:extLst>
              <p:ext uri="{D42A27DB-BD31-4B8C-83A1-F6EECF244321}">
                <p14:modId xmlns:p14="http://schemas.microsoft.com/office/powerpoint/2010/main" val="1827947924"/>
              </p:ext>
            </p:extLst>
          </p:nvPr>
        </p:nvGraphicFramePr>
        <p:xfrm>
          <a:off x="180173" y="2012562"/>
          <a:ext cx="5217155" cy="4275085"/>
        </p:xfrm>
        <a:graphic>
          <a:graphicData uri="http://schemas.openxmlformats.org/drawingml/2006/table">
            <a:tbl>
              <a:tblPr firstRow="1" bandRow="1">
                <a:tableStyleId>{073A0DAA-6AF3-43AB-8588-CEC1D06C72B9}</a:tableStyleId>
              </a:tblPr>
              <a:tblGrid>
                <a:gridCol w="1043431">
                  <a:extLst>
                    <a:ext uri="{9D8B030D-6E8A-4147-A177-3AD203B41FA5}">
                      <a16:colId xmlns="" xmlns:a16="http://schemas.microsoft.com/office/drawing/2014/main" val="20000"/>
                    </a:ext>
                  </a:extLst>
                </a:gridCol>
                <a:gridCol w="1043431">
                  <a:extLst>
                    <a:ext uri="{9D8B030D-6E8A-4147-A177-3AD203B41FA5}">
                      <a16:colId xmlns="" xmlns:a16="http://schemas.microsoft.com/office/drawing/2014/main" val="20001"/>
                    </a:ext>
                  </a:extLst>
                </a:gridCol>
                <a:gridCol w="1043431">
                  <a:extLst>
                    <a:ext uri="{9D8B030D-6E8A-4147-A177-3AD203B41FA5}">
                      <a16:colId xmlns="" xmlns:a16="http://schemas.microsoft.com/office/drawing/2014/main" val="20002"/>
                    </a:ext>
                  </a:extLst>
                </a:gridCol>
                <a:gridCol w="1043431">
                  <a:extLst>
                    <a:ext uri="{9D8B030D-6E8A-4147-A177-3AD203B41FA5}">
                      <a16:colId xmlns="" xmlns:a16="http://schemas.microsoft.com/office/drawing/2014/main" val="20003"/>
                    </a:ext>
                  </a:extLst>
                </a:gridCol>
                <a:gridCol w="1043431">
                  <a:extLst>
                    <a:ext uri="{9D8B030D-6E8A-4147-A177-3AD203B41FA5}">
                      <a16:colId xmlns="" xmlns:a16="http://schemas.microsoft.com/office/drawing/2014/main" val="20004"/>
                    </a:ext>
                  </a:extLst>
                </a:gridCol>
              </a:tblGrid>
              <a:tr h="855017">
                <a:tc>
                  <a:txBody>
                    <a:bodyPr/>
                    <a:lstStyle/>
                    <a:p>
                      <a:r>
                        <a:rPr lang="fr-FR" sz="1900" b="1" i="0" dirty="0" err="1" smtClean="0">
                          <a:solidFill>
                            <a:schemeClr val="tx2"/>
                          </a:solidFill>
                          <a:latin typeface="Arial"/>
                          <a:cs typeface="Arial"/>
                        </a:rPr>
                        <a:t>Author</a:t>
                      </a:r>
                      <a:endParaRPr lang="fr-FR" sz="1900" b="1" i="0" dirty="0">
                        <a:solidFill>
                          <a:schemeClr val="tx2"/>
                        </a:solidFill>
                        <a:latin typeface="Arial"/>
                        <a:cs typeface="Arial"/>
                      </a:endParaRPr>
                    </a:p>
                  </a:txBody>
                  <a:tcPr marL="81280" marR="81280"/>
                </a:tc>
                <a:tc>
                  <a:txBody>
                    <a:bodyPr/>
                    <a:lstStyle/>
                    <a:p>
                      <a:pPr algn="ctr"/>
                      <a:r>
                        <a:rPr lang="fr-FR" sz="1900" b="1" i="0" dirty="0" err="1" smtClean="0">
                          <a:solidFill>
                            <a:schemeClr val="tx2"/>
                          </a:solidFill>
                          <a:latin typeface="Arial"/>
                          <a:cs typeface="Arial"/>
                        </a:rPr>
                        <a:t>Year</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N of DIE</a:t>
                      </a:r>
                      <a:endParaRPr lang="fr-FR" sz="1900" b="1" i="0" dirty="0">
                        <a:solidFill>
                          <a:schemeClr val="tx2"/>
                        </a:solidFill>
                        <a:latin typeface="Arial"/>
                        <a:cs typeface="Arial"/>
                      </a:endParaRPr>
                    </a:p>
                  </a:txBody>
                  <a:tcPr marL="81280" marR="81280"/>
                </a:tc>
                <a:tc>
                  <a:txBody>
                    <a:bodyPr/>
                    <a:lstStyle/>
                    <a:p>
                      <a:pPr algn="ctr"/>
                      <a:r>
                        <a:rPr lang="fr-FR" sz="1900" b="1" i="0" dirty="0" smtClean="0">
                          <a:solidFill>
                            <a:schemeClr val="tx2"/>
                          </a:solidFill>
                          <a:latin typeface="Arial"/>
                          <a:cs typeface="Arial"/>
                        </a:rPr>
                        <a:t>Rate (%)</a:t>
                      </a:r>
                      <a:endParaRPr lang="fr-FR" sz="1900" b="1" i="0" dirty="0">
                        <a:solidFill>
                          <a:schemeClr val="tx2"/>
                        </a:solidFill>
                        <a:latin typeface="Arial"/>
                        <a:cs typeface="Arial"/>
                      </a:endParaRPr>
                    </a:p>
                  </a:txBody>
                  <a:tcPr marL="81280" marR="81280"/>
                </a:tc>
                <a:extLst>
                  <a:ext uri="{0D108BD9-81ED-4DB2-BD59-A6C34878D82A}">
                    <a16:rowId xmlns="" xmlns:a16="http://schemas.microsoft.com/office/drawing/2014/main" val="10000"/>
                  </a:ext>
                </a:extLst>
              </a:tr>
              <a:tr h="855017">
                <a:tc>
                  <a:txBody>
                    <a:bodyPr/>
                    <a:lstStyle/>
                    <a:p>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a:latin typeface="Arial"/>
                        <a:cs typeface="Arial"/>
                      </a:endParaRPr>
                    </a:p>
                  </a:txBody>
                  <a:tcPr marL="81280" marR="81280"/>
                </a:tc>
                <a:extLst>
                  <a:ext uri="{0D108BD9-81ED-4DB2-BD59-A6C34878D82A}">
                    <a16:rowId xmlns="" xmlns:a16="http://schemas.microsoft.com/office/drawing/2014/main" val="10001"/>
                  </a:ext>
                </a:extLst>
              </a:tr>
              <a:tr h="855017">
                <a:tc>
                  <a:txBody>
                    <a:bodyPr/>
                    <a:lstStyle/>
                    <a:p>
                      <a:r>
                        <a:rPr lang="fr-FR" sz="1900" b="1" i="0" dirty="0" err="1" smtClean="0">
                          <a:solidFill>
                            <a:srgbClr val="CC00CC"/>
                          </a:solidFill>
                          <a:latin typeface="Arial"/>
                          <a:cs typeface="Arial"/>
                        </a:rPr>
                        <a:t>Tandoi</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2011</a:t>
                      </a:r>
                      <a:endParaRPr lang="fr-FR" sz="1900" b="1" i="0" dirty="0">
                        <a:latin typeface="Arial"/>
                        <a:cs typeface="Arial"/>
                      </a:endParaRPr>
                    </a:p>
                  </a:txBody>
                  <a:tcPr marL="81280" marR="81280"/>
                </a:tc>
                <a:tc>
                  <a:txBody>
                    <a:bodyPr/>
                    <a:lstStyle/>
                    <a:p>
                      <a:pPr algn="ctr"/>
                      <a:r>
                        <a:rPr lang="fr-FR" sz="1900" b="1" i="0" dirty="0" smtClean="0">
                          <a:latin typeface="Arial"/>
                          <a:cs typeface="Arial"/>
                        </a:rPr>
                        <a:t>57</a:t>
                      </a:r>
                      <a:endParaRPr lang="fr-FR" sz="1900" b="1" i="0" dirty="0">
                        <a:latin typeface="Arial"/>
                        <a:cs typeface="Arial"/>
                      </a:endParaRPr>
                    </a:p>
                  </a:txBody>
                  <a:tcPr marL="81280" marR="81280"/>
                </a:tc>
                <a:tc>
                  <a:txBody>
                    <a:bodyPr/>
                    <a:lstStyle/>
                    <a:p>
                      <a:pPr algn="ctr"/>
                      <a:r>
                        <a:rPr lang="fr-FR" sz="1900" b="1" i="0" dirty="0" smtClean="0">
                          <a:latin typeface="Arial"/>
                          <a:cs typeface="Arial"/>
                        </a:rPr>
                        <a:t>11</a:t>
                      </a:r>
                      <a:endParaRPr lang="fr-FR" sz="1900" b="1" i="0" dirty="0">
                        <a:latin typeface="Arial"/>
                        <a:cs typeface="Arial"/>
                      </a:endParaRPr>
                    </a:p>
                  </a:txBody>
                  <a:tcPr marL="81280" marR="81280"/>
                </a:tc>
                <a:tc>
                  <a:txBody>
                    <a:bodyPr/>
                    <a:lstStyle/>
                    <a:p>
                      <a:pPr algn="ctr"/>
                      <a:r>
                        <a:rPr lang="fr-FR" sz="1900" b="1" i="0" dirty="0" smtClean="0">
                          <a:latin typeface="Arial"/>
                          <a:cs typeface="Arial"/>
                        </a:rPr>
                        <a:t>19</a:t>
                      </a:r>
                      <a:endParaRPr lang="fr-FR" sz="1900" b="1" i="0" dirty="0">
                        <a:latin typeface="Arial"/>
                        <a:cs typeface="Arial"/>
                      </a:endParaRPr>
                    </a:p>
                  </a:txBody>
                  <a:tcPr marL="81280" marR="81280"/>
                </a:tc>
                <a:extLst>
                  <a:ext uri="{0D108BD9-81ED-4DB2-BD59-A6C34878D82A}">
                    <a16:rowId xmlns="" xmlns:a16="http://schemas.microsoft.com/office/drawing/2014/main" val="10002"/>
                  </a:ext>
                </a:extLst>
              </a:tr>
              <a:tr h="855017">
                <a:tc>
                  <a:txBody>
                    <a:bodyPr/>
                    <a:lstStyle/>
                    <a:p>
                      <a:endParaRPr lang="fr-FR" sz="1900" b="1" i="0" dirty="0">
                        <a:solidFill>
                          <a:srgbClr val="CC00CC"/>
                        </a:solidFill>
                        <a:latin typeface="Arial"/>
                        <a:cs typeface="Arial"/>
                      </a:endParaRPr>
                    </a:p>
                  </a:txBody>
                  <a:tcPr marL="81280" marR="81280"/>
                </a:tc>
                <a:tc>
                  <a:txBody>
                    <a:bodyPr/>
                    <a:lstStyle/>
                    <a:p>
                      <a:pPr algn="ctr"/>
                      <a:endParaRPr lang="fr-FR" sz="1900" b="1" i="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tc>
                  <a:txBody>
                    <a:bodyPr/>
                    <a:lstStyle/>
                    <a:p>
                      <a:pPr algn="ctr"/>
                      <a:endParaRPr lang="fr-FR" sz="1900" b="1" i="0" dirty="0">
                        <a:latin typeface="Arial"/>
                        <a:cs typeface="Arial"/>
                      </a:endParaRPr>
                    </a:p>
                  </a:txBody>
                  <a:tcPr marL="81280" marR="81280"/>
                </a:tc>
                <a:extLst>
                  <a:ext uri="{0D108BD9-81ED-4DB2-BD59-A6C34878D82A}">
                    <a16:rowId xmlns="" xmlns:a16="http://schemas.microsoft.com/office/drawing/2014/main" val="10003"/>
                  </a:ext>
                </a:extLst>
              </a:tr>
              <a:tr h="855017">
                <a:tc>
                  <a:txBody>
                    <a:bodyPr/>
                    <a:lstStyle/>
                    <a:p>
                      <a:r>
                        <a:rPr lang="fr-FR" sz="1900" b="1" i="0" dirty="0" smtClean="0">
                          <a:solidFill>
                            <a:srgbClr val="CC00CC"/>
                          </a:solidFill>
                          <a:latin typeface="Arial"/>
                          <a:cs typeface="Arial"/>
                        </a:rPr>
                        <a:t>Audebert</a:t>
                      </a:r>
                      <a:endParaRPr lang="fr-FR" sz="1900" b="1" i="0" dirty="0">
                        <a:solidFill>
                          <a:srgbClr val="CC00CC"/>
                        </a:solidFill>
                        <a:latin typeface="Arial"/>
                        <a:cs typeface="Arial"/>
                      </a:endParaRPr>
                    </a:p>
                  </a:txBody>
                  <a:tcPr marL="81280" marR="81280"/>
                </a:tc>
                <a:tc>
                  <a:txBody>
                    <a:bodyPr/>
                    <a:lstStyle/>
                    <a:p>
                      <a:pPr algn="ctr"/>
                      <a:r>
                        <a:rPr lang="fr-FR" sz="1900" b="1" i="0" dirty="0" smtClean="0">
                          <a:latin typeface="Arial"/>
                          <a:cs typeface="Arial"/>
                        </a:rPr>
                        <a:t>2014</a:t>
                      </a:r>
                      <a:endParaRPr lang="fr-FR" sz="1900" b="1" i="0" dirty="0">
                        <a:latin typeface="Arial"/>
                        <a:cs typeface="Arial"/>
                      </a:endParaRPr>
                    </a:p>
                  </a:txBody>
                  <a:tcPr marL="81280" marR="81280"/>
                </a:tc>
                <a:tc>
                  <a:txBody>
                    <a:bodyPr/>
                    <a:lstStyle/>
                    <a:p>
                      <a:pPr algn="ctr"/>
                      <a:r>
                        <a:rPr lang="fr-FR" sz="1900" b="1" i="0" dirty="0" smtClean="0">
                          <a:latin typeface="Arial"/>
                          <a:cs typeface="Arial"/>
                        </a:rPr>
                        <a:t>55</a:t>
                      </a:r>
                      <a:endParaRPr lang="fr-FR" sz="1900" b="1" i="0" dirty="0">
                        <a:latin typeface="Arial"/>
                        <a:cs typeface="Arial"/>
                      </a:endParaRPr>
                    </a:p>
                  </a:txBody>
                  <a:tcPr marL="81280" marR="81280"/>
                </a:tc>
                <a:tc>
                  <a:txBody>
                    <a:bodyPr/>
                    <a:lstStyle/>
                    <a:p>
                      <a:pPr algn="ctr"/>
                      <a:r>
                        <a:rPr lang="fr-FR" sz="1900" b="1" i="0" dirty="0" smtClean="0">
                          <a:latin typeface="Arial"/>
                          <a:cs typeface="Arial"/>
                        </a:rPr>
                        <a:t>6</a:t>
                      </a:r>
                      <a:endParaRPr lang="fr-FR" sz="1900" b="1" i="0" dirty="0">
                        <a:latin typeface="Arial"/>
                        <a:cs typeface="Arial"/>
                      </a:endParaRPr>
                    </a:p>
                  </a:txBody>
                  <a:tcPr marL="81280" marR="81280"/>
                </a:tc>
                <a:tc>
                  <a:txBody>
                    <a:bodyPr/>
                    <a:lstStyle/>
                    <a:p>
                      <a:pPr algn="ctr"/>
                      <a:r>
                        <a:rPr lang="fr-FR" sz="1900" b="1" i="0" dirty="0" smtClean="0">
                          <a:latin typeface="Arial"/>
                          <a:cs typeface="Arial"/>
                        </a:rPr>
                        <a:t>11</a:t>
                      </a:r>
                      <a:endParaRPr lang="fr-FR" sz="1900" b="1" i="0" dirty="0">
                        <a:latin typeface="Arial"/>
                        <a:cs typeface="Arial"/>
                      </a:endParaRPr>
                    </a:p>
                  </a:txBody>
                  <a:tcPr marL="81280" marR="81280"/>
                </a:tc>
                <a:extLst>
                  <a:ext uri="{0D108BD9-81ED-4DB2-BD59-A6C34878D82A}">
                    <a16:rowId xmlns="" xmlns:a16="http://schemas.microsoft.com/office/drawing/2014/main" val="10004"/>
                  </a:ext>
                </a:extLst>
              </a:tr>
            </a:tbl>
          </a:graphicData>
        </a:graphic>
      </p:graphicFrame>
      <p:sp>
        <p:nvSpPr>
          <p:cNvPr id="4" name="Rectangle à coins arrondis 3"/>
          <p:cNvSpPr/>
          <p:nvPr/>
        </p:nvSpPr>
        <p:spPr bwMode="auto">
          <a:xfrm>
            <a:off x="4585822" y="3695558"/>
            <a:ext cx="640071" cy="2498006"/>
          </a:xfrm>
          <a:prstGeom prst="roundRect">
            <a:avLst/>
          </a:prstGeom>
          <a:solidFill>
            <a:srgbClr val="FF0000">
              <a:alpha val="40000"/>
            </a:srgbClr>
          </a:solidFill>
          <a:ln w="38100" cap="flat" cmpd="sng" algn="ctr">
            <a:solidFill>
              <a:srgbClr val="FF0000"/>
            </a:solidFill>
            <a:prstDash val="solid"/>
            <a:round/>
            <a:headEnd type="none" w="med" len="med"/>
            <a:tailEnd type="none" w="med" len="med"/>
          </a:ln>
          <a:effectLst/>
          <a:extLst/>
        </p:spPr>
        <p:txBody>
          <a:bodyPr vert="horz" wrap="square" lIns="101591" tIns="50795" rIns="101591" bIns="50795" numCol="1" rtlCol="0" anchor="t" anchorCtr="0" compatLnSpc="1">
            <a:prstTxWarp prst="textNoShape">
              <a:avLst/>
            </a:prstTxWarp>
          </a:bodyPr>
          <a:lstStyle/>
          <a:p>
            <a:pPr defTabSz="1015909" eaLnBrk="0" fontAlgn="base" hangingPunct="0">
              <a:spcBef>
                <a:spcPct val="0"/>
              </a:spcBef>
              <a:spcAft>
                <a:spcPct val="0"/>
              </a:spcAft>
            </a:pPr>
            <a:endParaRPr lang="fr-FR" sz="3600" b="1" dirty="0">
              <a:solidFill>
                <a:srgbClr val="FF0000"/>
              </a:solidFill>
              <a:latin typeface="Arial" charset="0"/>
            </a:endParaRPr>
          </a:p>
        </p:txBody>
      </p:sp>
    </p:spTree>
    <p:extLst>
      <p:ext uri="{BB962C8B-B14F-4D97-AF65-F5344CB8AC3E}">
        <p14:creationId xmlns:p14="http://schemas.microsoft.com/office/powerpoint/2010/main" val="7776264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772816"/>
            <a:ext cx="8229600"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
            <a:ext cx="8640960" cy="1547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a:spLocks/>
          </p:cNvSpPr>
          <p:nvPr/>
        </p:nvSpPr>
        <p:spPr>
          <a:xfrm>
            <a:off x="7812360" y="893911"/>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6</a:t>
            </a:r>
            <a:endParaRPr lang="en-GB" sz="2400" dirty="0">
              <a:solidFill>
                <a:srgbClr val="FF0000"/>
              </a:solidFill>
            </a:endParaRPr>
          </a:p>
        </p:txBody>
      </p:sp>
      <p:sp>
        <p:nvSpPr>
          <p:cNvPr id="3" name="Oval 2"/>
          <p:cNvSpPr/>
          <p:nvPr/>
        </p:nvSpPr>
        <p:spPr>
          <a:xfrm>
            <a:off x="7308304" y="2780928"/>
            <a:ext cx="1080120" cy="374441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859163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Başlık 1"/>
          <p:cNvSpPr>
            <a:spLocks noGrp="1"/>
          </p:cNvSpPr>
          <p:nvPr>
            <p:ph type="title"/>
          </p:nvPr>
        </p:nvSpPr>
        <p:spPr>
          <a:xfrm>
            <a:off x="395288" y="-242888"/>
            <a:ext cx="8229600" cy="1143001"/>
          </a:xfrm>
        </p:spPr>
        <p:txBody>
          <a:bodyPr/>
          <a:lstStyle/>
          <a:p>
            <a:r>
              <a:rPr lang="en-GB" altLang="tr-TR" sz="3200" dirty="0" smtClean="0">
                <a:solidFill>
                  <a:srgbClr val="FFFF00"/>
                </a:solidFill>
              </a:rPr>
              <a:t>An update on </a:t>
            </a:r>
            <a:r>
              <a:rPr lang="en-GB" altLang="tr-TR" sz="3200" b="1" dirty="0" err="1" smtClean="0">
                <a:solidFill>
                  <a:srgbClr val="FFC000"/>
                </a:solidFill>
              </a:rPr>
              <a:t>adenomyosis</a:t>
            </a:r>
            <a:r>
              <a:rPr lang="en-GB" altLang="tr-TR" sz="3200" b="1" dirty="0" smtClean="0">
                <a:solidFill>
                  <a:srgbClr val="FFC000"/>
                </a:solidFill>
              </a:rPr>
              <a:t> </a:t>
            </a:r>
            <a:r>
              <a:rPr lang="en-GB" altLang="tr-TR" sz="3200" dirty="0" smtClean="0">
                <a:solidFill>
                  <a:srgbClr val="FFFF00"/>
                </a:solidFill>
              </a:rPr>
              <a:t>in the adolescent</a:t>
            </a:r>
          </a:p>
        </p:txBody>
      </p:sp>
      <p:sp>
        <p:nvSpPr>
          <p:cNvPr id="41987" name="İçerik Yer Tutucusu 2"/>
          <p:cNvSpPr>
            <a:spLocks noGrp="1"/>
          </p:cNvSpPr>
          <p:nvPr>
            <p:ph idx="1"/>
          </p:nvPr>
        </p:nvSpPr>
        <p:spPr/>
        <p:txBody>
          <a:bodyPr/>
          <a:lstStyle/>
          <a:p>
            <a:endParaRPr lang="en-GB" altLang="tr-TR" smtClean="0"/>
          </a:p>
        </p:txBody>
      </p:sp>
      <p:sp>
        <p:nvSpPr>
          <p:cNvPr id="41988" name="Metin kutusu 3"/>
          <p:cNvSpPr txBox="1">
            <a:spLocks noChangeArrowheads="1"/>
          </p:cNvSpPr>
          <p:nvPr/>
        </p:nvSpPr>
        <p:spPr bwMode="auto">
          <a:xfrm>
            <a:off x="6081713" y="6413500"/>
            <a:ext cx="30622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tr-TR" sz="2000">
                <a:solidFill>
                  <a:srgbClr val="FF0000"/>
                </a:solidFill>
              </a:rPr>
              <a:t>Jennifer E. Dietrich. 2010</a:t>
            </a:r>
          </a:p>
        </p:txBody>
      </p:sp>
      <p:pic>
        <p:nvPicPr>
          <p:cNvPr id="314370" name="Picture 2"/>
          <p:cNvPicPr>
            <a:picLocks noChangeAspect="1" noChangeArrowheads="1"/>
          </p:cNvPicPr>
          <p:nvPr/>
        </p:nvPicPr>
        <p:blipFill>
          <a:blip r:embed="rId2"/>
          <a:srcRect/>
          <a:stretch>
            <a:fillRect/>
          </a:stretch>
        </p:blipFill>
        <p:spPr bwMode="auto">
          <a:xfrm>
            <a:off x="39688" y="836613"/>
            <a:ext cx="9104312" cy="55435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278309" y="188640"/>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0</a:t>
            </a:r>
            <a:endParaRPr lang="en-GB" sz="2400" dirty="0">
              <a:solidFill>
                <a:srgbClr val="FF0000"/>
              </a:solidFill>
            </a:endParaRPr>
          </a:p>
        </p:txBody>
      </p:sp>
    </p:spTree>
    <p:extLst>
      <p:ext uri="{BB962C8B-B14F-4D97-AF65-F5344CB8AC3E}">
        <p14:creationId xmlns:p14="http://schemas.microsoft.com/office/powerpoint/2010/main" val="28747144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66473" y="400533"/>
            <a:ext cx="8042276" cy="1336956"/>
          </a:xfrm>
        </p:spPr>
        <p:txBody>
          <a:bodyPr/>
          <a:lstStyle/>
          <a:p>
            <a:r>
              <a:rPr lang="en-US" sz="3600" dirty="0" smtClean="0">
                <a:solidFill>
                  <a:srgbClr val="FFFF00"/>
                </a:solidFill>
              </a:rPr>
              <a:t>Symptoms and markers in adolescence predicting the risk of endometriosis</a:t>
            </a:r>
            <a:endParaRPr lang="en-US" sz="3600" dirty="0">
              <a:solidFill>
                <a:srgbClr val="FFFF00"/>
              </a:solidFill>
            </a:endParaRPr>
          </a:p>
        </p:txBody>
      </p:sp>
      <p:sp>
        <p:nvSpPr>
          <p:cNvPr id="8" name="Content Placeholder 7"/>
          <p:cNvSpPr>
            <a:spLocks noGrp="1"/>
          </p:cNvSpPr>
          <p:nvPr>
            <p:ph idx="1"/>
          </p:nvPr>
        </p:nvSpPr>
        <p:spPr>
          <a:xfrm>
            <a:off x="566473" y="1909100"/>
            <a:ext cx="8042276" cy="4343400"/>
          </a:xfrm>
          <a:solidFill>
            <a:srgbClr val="FF0000"/>
          </a:solidFill>
        </p:spPr>
        <p:txBody>
          <a:bodyPr>
            <a:normAutofit fontScale="77500" lnSpcReduction="20000"/>
          </a:bodyPr>
          <a:lstStyle/>
          <a:p>
            <a:r>
              <a:rPr lang="en-US" sz="2000" dirty="0" smtClean="0"/>
              <a:t>Chronic pelvic pain and severe dysmenorrhea</a:t>
            </a:r>
          </a:p>
          <a:p>
            <a:r>
              <a:rPr lang="en-US" sz="2000" dirty="0" smtClean="0"/>
              <a:t>Use of oral contraceptives for dysmenorrhea</a:t>
            </a:r>
          </a:p>
          <a:p>
            <a:r>
              <a:rPr lang="en-US" sz="2000" dirty="0" smtClean="0"/>
              <a:t>Dysmenorrhea resistant to NSAID and/or oral contraceptives</a:t>
            </a:r>
          </a:p>
          <a:p>
            <a:r>
              <a:rPr lang="en-US" sz="2000" dirty="0" smtClean="0"/>
              <a:t>Interference with daily living during </a:t>
            </a:r>
            <a:r>
              <a:rPr lang="en-US" sz="2000" dirty="0" err="1" smtClean="0"/>
              <a:t>mensturation</a:t>
            </a:r>
            <a:r>
              <a:rPr lang="en-US" sz="2000" dirty="0" smtClean="0"/>
              <a:t> (absenteeism from school)</a:t>
            </a:r>
          </a:p>
          <a:p>
            <a:r>
              <a:rPr lang="en-US" sz="2000" dirty="0" smtClean="0"/>
              <a:t>Dyspareunia and/or and on defecation during menstruation</a:t>
            </a:r>
          </a:p>
          <a:p>
            <a:r>
              <a:rPr lang="en-US" sz="2000" dirty="0" smtClean="0"/>
              <a:t>History of benign ovarian cysts</a:t>
            </a:r>
          </a:p>
          <a:p>
            <a:r>
              <a:rPr lang="en-US" sz="2000" dirty="0" smtClean="0"/>
              <a:t>Family history of endometriosis</a:t>
            </a:r>
            <a:endParaRPr lang="tr-TR" sz="2000" dirty="0" smtClean="0"/>
          </a:p>
          <a:p>
            <a:r>
              <a:rPr lang="tr-TR" sz="2000" dirty="0" smtClean="0"/>
              <a:t>History of atopic disese ( Asthma)</a:t>
            </a:r>
          </a:p>
          <a:p>
            <a:r>
              <a:rPr lang="tr-TR" sz="2000" dirty="0" smtClean="0"/>
              <a:t>Previous surgical procedures</a:t>
            </a:r>
          </a:p>
          <a:p>
            <a:r>
              <a:rPr lang="tr-TR" sz="2000" dirty="0" smtClean="0"/>
              <a:t>Obstructive genital anomalies</a:t>
            </a:r>
          </a:p>
          <a:p>
            <a:r>
              <a:rPr lang="tr-TR" sz="2000" dirty="0" smtClean="0"/>
              <a:t>Early  age of menarche (&lt; 12)</a:t>
            </a:r>
          </a:p>
          <a:p>
            <a:r>
              <a:rPr lang="tr-TR" sz="2000" dirty="0" smtClean="0"/>
              <a:t>Prematurity</a:t>
            </a:r>
          </a:p>
          <a:p>
            <a:r>
              <a:rPr lang="tr-TR" sz="2000" dirty="0" smtClean="0"/>
              <a:t>Neonatal menstruation</a:t>
            </a:r>
          </a:p>
          <a:p>
            <a:r>
              <a:rPr lang="tr-TR" sz="2000" dirty="0" smtClean="0"/>
              <a:t>Low BMI</a:t>
            </a:r>
          </a:p>
          <a:p>
            <a:r>
              <a:rPr lang="tr-TR" sz="2000" dirty="0" smtClean="0"/>
              <a:t>White race</a:t>
            </a:r>
          </a:p>
          <a:p>
            <a:r>
              <a:rPr lang="tr-TR" sz="2000" dirty="0" smtClean="0"/>
              <a:t>Higher caffeine consumption</a:t>
            </a:r>
          </a:p>
          <a:p>
            <a:r>
              <a:rPr lang="tr-TR" sz="2000" dirty="0" smtClean="0"/>
              <a:t>Neonatal menstruation</a:t>
            </a:r>
          </a:p>
          <a:p>
            <a:endParaRPr lang="en-US" sz="2000" dirty="0"/>
          </a:p>
        </p:txBody>
      </p:sp>
    </p:spTree>
    <p:extLst>
      <p:ext uri="{BB962C8B-B14F-4D97-AF65-F5344CB8AC3E}">
        <p14:creationId xmlns:p14="http://schemas.microsoft.com/office/powerpoint/2010/main" val="3520858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n-US" altLang="tr-TR" smtClean="0"/>
          </a:p>
        </p:txBody>
      </p:sp>
      <p:pic>
        <p:nvPicPr>
          <p:cNvPr id="23555" name="Picture 3"/>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9243" y="188640"/>
            <a:ext cx="7772400" cy="3997325"/>
          </a:xfrm>
        </p:spPr>
      </p:pic>
      <p:sp>
        <p:nvSpPr>
          <p:cNvPr id="2" name="Rectangle 1"/>
          <p:cNvSpPr/>
          <p:nvPr/>
        </p:nvSpPr>
        <p:spPr>
          <a:xfrm>
            <a:off x="467544" y="5301208"/>
            <a:ext cx="7344816" cy="954107"/>
          </a:xfrm>
          <a:prstGeom prst="rect">
            <a:avLst/>
          </a:prstGeom>
        </p:spPr>
        <p:txBody>
          <a:bodyPr wrap="square">
            <a:spAutoFit/>
          </a:bodyPr>
          <a:lstStyle/>
          <a:p>
            <a:pPr>
              <a:spcAft>
                <a:spcPts val="1800"/>
              </a:spcAft>
            </a:pPr>
            <a:r>
              <a:rPr lang="tr-TR" altLang="en-US" sz="2800" dirty="0">
                <a:solidFill>
                  <a:srgbClr val="FFFFFF"/>
                </a:solidFill>
              </a:rPr>
              <a:t>Incidence of Mullerian anomaly in Adolescent </a:t>
            </a:r>
            <a:r>
              <a:rPr lang="tr-TR" altLang="en-US" sz="2800" dirty="0" smtClean="0">
                <a:solidFill>
                  <a:srgbClr val="FFFFFF"/>
                </a:solidFill>
              </a:rPr>
              <a:t>endometriosis  </a:t>
            </a:r>
            <a:r>
              <a:rPr lang="tr-TR" altLang="en-US" sz="2800" b="1" dirty="0">
                <a:solidFill>
                  <a:srgbClr val="FFFFFF"/>
                </a:solidFill>
                <a:effectLst>
                  <a:outerShdw blurRad="38100" dist="38100" dir="2700000" algn="tl">
                    <a:srgbClr val="000000"/>
                  </a:outerShdw>
                </a:effectLst>
              </a:rPr>
              <a:t>11-40% </a:t>
            </a:r>
            <a:r>
              <a:rPr lang="tr-TR" altLang="en-US" sz="2000" dirty="0">
                <a:solidFill>
                  <a:srgbClr val="FFC000"/>
                </a:solidFill>
              </a:rPr>
              <a:t>(Dovey ve Sanfilippo, 2010) </a:t>
            </a:r>
          </a:p>
        </p:txBody>
      </p:sp>
      <p:pic>
        <p:nvPicPr>
          <p:cNvPr id="5" name="Picture 2" descr="E:\Pictures\Roll1\P1020613.JPG"/>
          <p:cNvPicPr>
            <a:picLocks noChangeAspect="1" noChangeArrowheads="1"/>
          </p:cNvPicPr>
          <p:nvPr/>
        </p:nvPicPr>
        <p:blipFill rotWithShape="1">
          <a:blip r:embed="rId4" cstate="print"/>
          <a:srcRect l="25692" t="16150" r="39386"/>
          <a:stretch/>
        </p:blipFill>
        <p:spPr bwMode="auto">
          <a:xfrm>
            <a:off x="6187274" y="2045396"/>
            <a:ext cx="2923504" cy="3369568"/>
          </a:xfrm>
          <a:prstGeom prst="rect">
            <a:avLst/>
          </a:prstGeom>
          <a:noFill/>
          <a:ln w="9525">
            <a:noFill/>
            <a:miter lim="800000"/>
            <a:headEnd/>
            <a:tailEnd/>
          </a:ln>
        </p:spPr>
      </p:pic>
    </p:spTree>
    <p:extLst>
      <p:ext uri="{BB962C8B-B14F-4D97-AF65-F5344CB8AC3E}">
        <p14:creationId xmlns:p14="http://schemas.microsoft.com/office/powerpoint/2010/main" val="23302162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04800" y="228600"/>
            <a:ext cx="8534400" cy="804863"/>
          </a:xfrm>
          <a:noFill/>
        </p:spPr>
        <p:txBody>
          <a:bodyPr lIns="92075" tIns="46038" rIns="92075" bIns="46038" anchor="t"/>
          <a:lstStyle/>
          <a:p>
            <a:pPr algn="ctr" eaLnBrk="1" hangingPunct="1"/>
            <a:r>
              <a:rPr lang="en-US" altLang="en-US" sz="2800" b="1" dirty="0" smtClean="0">
                <a:solidFill>
                  <a:srgbClr val="FFFF00"/>
                </a:solidFill>
              </a:rPr>
              <a:t>Management Options</a:t>
            </a:r>
          </a:p>
        </p:txBody>
      </p:sp>
      <p:sp>
        <p:nvSpPr>
          <p:cNvPr id="37891" name="Rectangle 3"/>
          <p:cNvSpPr>
            <a:spLocks noGrp="1" noChangeArrowheads="1"/>
          </p:cNvSpPr>
          <p:nvPr>
            <p:ph sz="quarter" idx="1"/>
          </p:nvPr>
        </p:nvSpPr>
        <p:spPr>
          <a:xfrm>
            <a:off x="509588" y="1627188"/>
            <a:ext cx="8194675" cy="4545012"/>
          </a:xfrm>
          <a:noFill/>
        </p:spPr>
        <p:txBody>
          <a:bodyPr lIns="92075" tIns="46038" rIns="92075" bIns="46038">
            <a:normAutofit fontScale="70000" lnSpcReduction="20000"/>
          </a:bodyPr>
          <a:lstStyle/>
          <a:p>
            <a:pPr marL="449263" indent="-449263">
              <a:lnSpc>
                <a:spcPct val="95000"/>
              </a:lnSpc>
            </a:pPr>
            <a:r>
              <a:rPr lang="en-US" sz="2800" dirty="0"/>
              <a:t>Expectant management</a:t>
            </a:r>
          </a:p>
          <a:p>
            <a:pPr marL="449263" indent="-449263" eaLnBrk="1" hangingPunct="1">
              <a:lnSpc>
                <a:spcPct val="95000"/>
              </a:lnSpc>
            </a:pPr>
            <a:endParaRPr lang="tr-TR" altLang="en-US" sz="2800" dirty="0" smtClean="0"/>
          </a:p>
          <a:p>
            <a:pPr marL="449263" indent="-449263" eaLnBrk="1" hangingPunct="1">
              <a:lnSpc>
                <a:spcPct val="95000"/>
              </a:lnSpc>
            </a:pPr>
            <a:r>
              <a:rPr lang="en-US" altLang="en-US" sz="2800" dirty="0" smtClean="0"/>
              <a:t> </a:t>
            </a:r>
            <a:r>
              <a:rPr lang="en-US" altLang="en-US" dirty="0" smtClean="0"/>
              <a:t>Surgical</a:t>
            </a:r>
          </a:p>
          <a:p>
            <a:pPr marL="792163" lvl="1" indent="-228600" eaLnBrk="1" hangingPunct="1">
              <a:lnSpc>
                <a:spcPct val="95000"/>
              </a:lnSpc>
            </a:pPr>
            <a:r>
              <a:rPr lang="en-US" altLang="en-US" dirty="0" smtClean="0"/>
              <a:t>Conservative </a:t>
            </a:r>
          </a:p>
          <a:p>
            <a:pPr marL="792163" lvl="1" indent="-228600" eaLnBrk="1" hangingPunct="1">
              <a:lnSpc>
                <a:spcPct val="95000"/>
              </a:lnSpc>
            </a:pPr>
            <a:r>
              <a:rPr lang="en-US" altLang="en-US" dirty="0" smtClean="0"/>
              <a:t>Correction of M</a:t>
            </a:r>
            <a:r>
              <a:rPr lang="en-US" altLang="en-US" dirty="0" smtClean="0">
                <a:cs typeface="Arial" charset="0"/>
              </a:rPr>
              <a:t>ü</a:t>
            </a:r>
            <a:r>
              <a:rPr lang="en-US" altLang="en-US" dirty="0" smtClean="0"/>
              <a:t>llerian anomaly </a:t>
            </a:r>
          </a:p>
          <a:p>
            <a:pPr marL="449263" indent="-449263" eaLnBrk="1" hangingPunct="1">
              <a:lnSpc>
                <a:spcPct val="95000"/>
              </a:lnSpc>
            </a:pPr>
            <a:r>
              <a:rPr lang="en-US" altLang="en-US" dirty="0" smtClean="0"/>
              <a:t>Medical</a:t>
            </a:r>
          </a:p>
          <a:p>
            <a:pPr marL="792163" lvl="1" indent="-228600" eaLnBrk="1" hangingPunct="1">
              <a:lnSpc>
                <a:spcPct val="95000"/>
              </a:lnSpc>
            </a:pPr>
            <a:r>
              <a:rPr lang="en-US" altLang="en-US" dirty="0" smtClean="0"/>
              <a:t>NSAIDs</a:t>
            </a:r>
          </a:p>
          <a:p>
            <a:pPr marL="792163" lvl="1" indent="-228600">
              <a:lnSpc>
                <a:spcPct val="95000"/>
              </a:lnSpc>
            </a:pPr>
            <a:r>
              <a:rPr lang="en-US" altLang="en-US" dirty="0" smtClean="0"/>
              <a:t>Oral contraceptives</a:t>
            </a:r>
            <a:r>
              <a:rPr lang="tr-TR" altLang="en-US" dirty="0" smtClean="0"/>
              <a:t> </a:t>
            </a:r>
            <a:r>
              <a:rPr lang="en-US" dirty="0"/>
              <a:t>(continuous&gt;cyclic)</a:t>
            </a:r>
            <a:endParaRPr lang="en-US" altLang="en-US" dirty="0" smtClean="0"/>
          </a:p>
          <a:p>
            <a:pPr marL="792163" lvl="1" indent="-228600" eaLnBrk="1" hangingPunct="1">
              <a:lnSpc>
                <a:spcPct val="95000"/>
              </a:lnSpc>
            </a:pPr>
            <a:r>
              <a:rPr lang="en-US" altLang="en-US" dirty="0" err="1" smtClean="0"/>
              <a:t>Progestins</a:t>
            </a:r>
            <a:endParaRPr lang="en-US" altLang="en-US" dirty="0" smtClean="0"/>
          </a:p>
          <a:p>
            <a:pPr marL="792163" lvl="1" indent="-228600" eaLnBrk="1" hangingPunct="1">
              <a:lnSpc>
                <a:spcPct val="95000"/>
              </a:lnSpc>
            </a:pPr>
            <a:r>
              <a:rPr lang="en-US" altLang="en-US" dirty="0" smtClean="0"/>
              <a:t>GnRH agonists </a:t>
            </a:r>
            <a:endParaRPr lang="tr-TR" altLang="en-US" dirty="0" smtClean="0"/>
          </a:p>
          <a:p>
            <a:pPr marL="792163" lvl="1" indent="-228600" eaLnBrk="1" hangingPunct="1">
              <a:lnSpc>
                <a:spcPct val="95000"/>
              </a:lnSpc>
            </a:pPr>
            <a:r>
              <a:rPr lang="tr-TR" altLang="en-US" dirty="0" smtClean="0"/>
              <a:t>GnRH  antagonists</a:t>
            </a:r>
          </a:p>
          <a:p>
            <a:pPr marL="792163" lvl="1" indent="-228600" eaLnBrk="1" hangingPunct="1">
              <a:lnSpc>
                <a:spcPct val="95000"/>
              </a:lnSpc>
            </a:pPr>
            <a:r>
              <a:rPr lang="tr-TR" altLang="en-US" dirty="0" smtClean="0"/>
              <a:t>LNG-IUS</a:t>
            </a:r>
            <a:endParaRPr lang="en-US" altLang="en-US" dirty="0" smtClean="0"/>
          </a:p>
          <a:p>
            <a:pPr marL="449263" indent="-449263" eaLnBrk="1" hangingPunct="1">
              <a:lnSpc>
                <a:spcPct val="95000"/>
              </a:lnSpc>
            </a:pPr>
            <a:r>
              <a:rPr lang="en-US" altLang="en-US" dirty="0" smtClean="0"/>
              <a:t>Combination Surgical/Medical</a:t>
            </a:r>
          </a:p>
          <a:p>
            <a:pPr marL="449263" indent="-449263" eaLnBrk="1" hangingPunct="1">
              <a:lnSpc>
                <a:spcPct val="95000"/>
              </a:lnSpc>
            </a:pPr>
            <a:r>
              <a:rPr lang="en-US" altLang="en-US" dirty="0" smtClean="0"/>
              <a:t>Alternative therapies for pain</a:t>
            </a:r>
          </a:p>
        </p:txBody>
      </p:sp>
      <p:sp>
        <p:nvSpPr>
          <p:cNvPr id="37892" name="Line 4"/>
          <p:cNvSpPr>
            <a:spLocks noChangeShapeType="1"/>
          </p:cNvSpPr>
          <p:nvPr/>
        </p:nvSpPr>
        <p:spPr bwMode="auto">
          <a:xfrm>
            <a:off x="522288" y="938213"/>
            <a:ext cx="7824787"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3" name="Line 5"/>
          <p:cNvSpPr>
            <a:spLocks noChangeShapeType="1"/>
          </p:cNvSpPr>
          <p:nvPr/>
        </p:nvSpPr>
        <p:spPr bwMode="auto">
          <a:xfrm>
            <a:off x="547688" y="6453188"/>
            <a:ext cx="7824787" cy="3492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061985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dirty="0" smtClean="0">
                <a:solidFill>
                  <a:srgbClr val="FFFF00"/>
                </a:solidFill>
              </a:rPr>
              <a:t>Conservative approaches</a:t>
            </a:r>
          </a:p>
        </p:txBody>
      </p:sp>
      <p:sp>
        <p:nvSpPr>
          <p:cNvPr id="7171" name="Rectangle 3"/>
          <p:cNvSpPr>
            <a:spLocks noGrp="1" noChangeArrowheads="1"/>
          </p:cNvSpPr>
          <p:nvPr>
            <p:ph type="body" idx="1"/>
          </p:nvPr>
        </p:nvSpPr>
        <p:spPr/>
        <p:txBody>
          <a:bodyPr/>
          <a:lstStyle/>
          <a:p>
            <a:pPr eaLnBrk="1" hangingPunct="1"/>
            <a:r>
              <a:rPr lang="en-GB" altLang="en-US" dirty="0" smtClean="0"/>
              <a:t>Ignore it!</a:t>
            </a:r>
          </a:p>
          <a:p>
            <a:pPr eaLnBrk="1" hangingPunct="1"/>
            <a:r>
              <a:rPr lang="en-GB" altLang="en-US" dirty="0" smtClean="0"/>
              <a:t>Empirical treatment</a:t>
            </a:r>
          </a:p>
          <a:p>
            <a:pPr eaLnBrk="1" hangingPunct="1"/>
            <a:r>
              <a:rPr lang="en-GB" altLang="en-US" dirty="0" smtClean="0"/>
              <a:t>Medical treatment of confirmed disease</a:t>
            </a:r>
          </a:p>
          <a:p>
            <a:pPr eaLnBrk="1" hangingPunct="1"/>
            <a:r>
              <a:rPr lang="en-GB" altLang="en-US" dirty="0" smtClean="0"/>
              <a:t>Conservative surgery</a:t>
            </a:r>
            <a:r>
              <a:rPr lang="tr-TR" altLang="en-US" dirty="0" smtClean="0"/>
              <a:t> </a:t>
            </a:r>
            <a:r>
              <a:rPr lang="en-GB" altLang="en-US" dirty="0" smtClean="0"/>
              <a:t>??</a:t>
            </a:r>
          </a:p>
        </p:txBody>
      </p:sp>
      <p:sp>
        <p:nvSpPr>
          <p:cNvPr id="2" name="TextBox 1"/>
          <p:cNvSpPr txBox="1"/>
          <p:nvPr/>
        </p:nvSpPr>
        <p:spPr>
          <a:xfrm>
            <a:off x="32085" y="4221088"/>
            <a:ext cx="9111915" cy="1754326"/>
          </a:xfrm>
          <a:prstGeom prst="rect">
            <a:avLst/>
          </a:prstGeom>
          <a:solidFill>
            <a:srgbClr val="FF0000"/>
          </a:solidFill>
        </p:spPr>
        <p:txBody>
          <a:bodyPr wrap="square" rtlCol="0">
            <a:spAutoFit/>
          </a:bodyPr>
          <a:lstStyle/>
          <a:p>
            <a:r>
              <a:rPr lang="en-US" sz="3600" dirty="0">
                <a:solidFill>
                  <a:srgbClr val="FFC000"/>
                </a:solidFill>
              </a:rPr>
              <a:t>Treating Endometriosis in Adolescents: Does It Matter?</a:t>
            </a:r>
            <a:endParaRPr lang="tr-TR" sz="3600" dirty="0">
              <a:solidFill>
                <a:srgbClr val="FFC000"/>
              </a:solidFill>
            </a:endParaRPr>
          </a:p>
          <a:p>
            <a:endParaRPr lang="tr-TR" sz="3600" dirty="0">
              <a:solidFill>
                <a:srgbClr val="FFC000"/>
              </a:solidFill>
            </a:endParaRPr>
          </a:p>
        </p:txBody>
      </p:sp>
    </p:spTree>
    <p:extLst>
      <p:ext uri="{BB962C8B-B14F-4D97-AF65-F5344CB8AC3E}">
        <p14:creationId xmlns:p14="http://schemas.microsoft.com/office/powerpoint/2010/main" val="27128491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rtlCol="0">
            <a:normAutofit/>
          </a:bodyPr>
          <a:lstStyle/>
          <a:p>
            <a:pPr eaLnBrk="1" fontAlgn="auto" hangingPunct="1">
              <a:spcAft>
                <a:spcPts val="0"/>
              </a:spcAft>
              <a:defRPr/>
            </a:pPr>
            <a:r>
              <a:rPr lang="tr-TR" sz="3600" b="1" dirty="0" smtClean="0">
                <a:solidFill>
                  <a:srgbClr val="FFFF00"/>
                </a:solidFill>
                <a:latin typeface="+mn-lt"/>
                <a:ea typeface="+mn-ea"/>
                <a:cs typeface="+mn-cs"/>
              </a:rPr>
              <a:t>EMPIRICAL TREATMENT?</a:t>
            </a:r>
            <a:endParaRPr lang="tr-TR" sz="3600" b="1" dirty="0">
              <a:solidFill>
                <a:srgbClr val="FFFF00"/>
              </a:solidFill>
              <a:latin typeface="+mn-lt"/>
              <a:ea typeface="+mn-ea"/>
              <a:cs typeface="+mn-cs"/>
            </a:endParaRPr>
          </a:p>
        </p:txBody>
      </p:sp>
      <p:sp>
        <p:nvSpPr>
          <p:cNvPr id="65539" name="Alt Başlık 2"/>
          <p:cNvSpPr>
            <a:spLocks noGrp="1"/>
          </p:cNvSpPr>
          <p:nvPr>
            <p:ph idx="1"/>
          </p:nvPr>
        </p:nvSpPr>
        <p:spPr>
          <a:xfrm>
            <a:off x="628650" y="1843087"/>
            <a:ext cx="3987800" cy="2902383"/>
          </a:xfrm>
        </p:spPr>
        <p:txBody>
          <a:bodyPr>
            <a:normAutofit/>
          </a:bodyPr>
          <a:lstStyle/>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Suspected</a:t>
            </a:r>
            <a:r>
              <a:rPr lang="tr-TR" altLang="tr-TR" sz="2400" b="1" dirty="0" smtClean="0">
                <a:solidFill>
                  <a:srgbClr val="FFFFFF"/>
                </a:solidFill>
              </a:rPr>
              <a:t> </a:t>
            </a:r>
            <a:r>
              <a:rPr lang="tr-TR" altLang="tr-TR" sz="2400" b="1" dirty="0" err="1" smtClean="0">
                <a:solidFill>
                  <a:srgbClr val="FFFFFF"/>
                </a:solidFill>
              </a:rPr>
              <a:t>endometriosis</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smtClean="0">
                <a:solidFill>
                  <a:srgbClr val="FFFFFF"/>
                </a:solidFill>
              </a:rPr>
              <a:t>No </a:t>
            </a:r>
            <a:r>
              <a:rPr lang="tr-TR" altLang="tr-TR" sz="2400" b="1" dirty="0" err="1" smtClean="0">
                <a:solidFill>
                  <a:srgbClr val="FFFFFF"/>
                </a:solidFill>
              </a:rPr>
              <a:t>surgical</a:t>
            </a:r>
            <a:r>
              <a:rPr lang="tr-TR" altLang="tr-TR" sz="2400" b="1" dirty="0" smtClean="0">
                <a:solidFill>
                  <a:srgbClr val="FFFFFF"/>
                </a:solidFill>
              </a:rPr>
              <a:t> </a:t>
            </a:r>
            <a:r>
              <a:rPr lang="tr-TR" altLang="tr-TR" sz="2400" b="1" dirty="0" err="1" smtClean="0">
                <a:solidFill>
                  <a:srgbClr val="FFFFFF"/>
                </a:solidFill>
              </a:rPr>
              <a:t>indication</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Pain</a:t>
            </a:r>
            <a:r>
              <a:rPr lang="tr-TR" altLang="tr-TR" sz="2400" b="1" dirty="0" smtClean="0">
                <a:solidFill>
                  <a:srgbClr val="FFFFFF"/>
                </a:solidFill>
              </a:rPr>
              <a:t> </a:t>
            </a:r>
            <a:r>
              <a:rPr lang="tr-TR" altLang="tr-TR" sz="2400" b="1" dirty="0" err="1" smtClean="0">
                <a:solidFill>
                  <a:srgbClr val="FFFFFF"/>
                </a:solidFill>
              </a:rPr>
              <a:t>must</a:t>
            </a:r>
            <a:r>
              <a:rPr lang="tr-TR" altLang="tr-TR" sz="2400" b="1" dirty="0" smtClean="0">
                <a:solidFill>
                  <a:srgbClr val="FFFFFF"/>
                </a:solidFill>
              </a:rPr>
              <a:t> be </a:t>
            </a:r>
            <a:r>
              <a:rPr lang="tr-TR" altLang="tr-TR" sz="2400" b="1" dirty="0" err="1" smtClean="0">
                <a:solidFill>
                  <a:srgbClr val="FFFFFF"/>
                </a:solidFill>
              </a:rPr>
              <a:t>the</a:t>
            </a:r>
            <a:r>
              <a:rPr lang="tr-TR" altLang="tr-TR" sz="2400" b="1" dirty="0" smtClean="0">
                <a:solidFill>
                  <a:srgbClr val="FFFFFF"/>
                </a:solidFill>
              </a:rPr>
              <a:t> </a:t>
            </a:r>
            <a:r>
              <a:rPr lang="tr-TR" altLang="tr-TR" sz="2400" b="1" dirty="0" err="1" smtClean="0">
                <a:solidFill>
                  <a:srgbClr val="FFFFFF"/>
                </a:solidFill>
              </a:rPr>
              <a:t>symptom</a:t>
            </a:r>
            <a:endParaRPr lang="tr-TR" altLang="tr-TR" sz="1600" u="sng" dirty="0" smtClean="0">
              <a:solidFill>
                <a:srgbClr val="FFFFFF"/>
              </a:solidFill>
            </a:endParaRPr>
          </a:p>
        </p:txBody>
      </p:sp>
      <p:sp>
        <p:nvSpPr>
          <p:cNvPr id="4" name="Şeritli Sağ Ok 3"/>
          <p:cNvSpPr/>
          <p:nvPr/>
        </p:nvSpPr>
        <p:spPr>
          <a:xfrm>
            <a:off x="4711700" y="2471738"/>
            <a:ext cx="1206500" cy="906462"/>
          </a:xfrm>
          <a:prstGeom prst="stripedRightArrow">
            <a:avLst/>
          </a:prstGeom>
          <a:solidFill>
            <a:srgbClr val="0B08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6" name="Metin kutusu 5"/>
          <p:cNvSpPr txBox="1"/>
          <p:nvPr/>
        </p:nvSpPr>
        <p:spPr>
          <a:xfrm>
            <a:off x="6227763" y="2358473"/>
            <a:ext cx="2070100" cy="1690206"/>
          </a:xfrm>
          <a:prstGeom prst="rect">
            <a:avLst/>
          </a:prstGeom>
          <a:noFill/>
        </p:spPr>
        <p:txBody>
          <a:bodyPr anchor="ctr">
            <a:spAutoFit/>
          </a:bodyPr>
          <a:lstStyle/>
          <a:p>
            <a:pPr algn="ctr">
              <a:lnSpc>
                <a:spcPct val="125000"/>
              </a:lnSpc>
              <a:defRPr/>
            </a:pPr>
            <a:r>
              <a:rPr lang="tr-TR" sz="2800" b="1" dirty="0" err="1" smtClean="0">
                <a:solidFill>
                  <a:srgbClr val="FFFFFF"/>
                </a:solidFill>
                <a:effectLst>
                  <a:outerShdw blurRad="38100" dist="38100" dir="2700000" algn="tl">
                    <a:srgbClr val="000000">
                      <a:alpha val="43137"/>
                    </a:srgbClr>
                  </a:outerShdw>
                </a:effectLst>
              </a:rPr>
              <a:t>Empirical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medical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treatment</a:t>
            </a:r>
            <a:endParaRPr lang="tr-TR" sz="2800" b="1" dirty="0">
              <a:solidFill>
                <a:srgbClr val="FFFFFF"/>
              </a:solidFill>
              <a:effectLst>
                <a:outerShdw blurRad="38100" dist="38100" dir="2700000" algn="tl">
                  <a:srgbClr val="000000">
                    <a:alpha val="43137"/>
                  </a:srgbClr>
                </a:outerShdw>
              </a:effectLst>
            </a:endParaRPr>
          </a:p>
        </p:txBody>
      </p:sp>
      <p:sp>
        <p:nvSpPr>
          <p:cNvPr id="18" name="Metin kutusu 17"/>
          <p:cNvSpPr txBox="1"/>
          <p:nvPr/>
        </p:nvSpPr>
        <p:spPr>
          <a:xfrm>
            <a:off x="755576" y="1340768"/>
            <a:ext cx="8208860" cy="523220"/>
          </a:xfrm>
          <a:prstGeom prst="rect">
            <a:avLst/>
          </a:prstGeom>
          <a:noFill/>
        </p:spPr>
        <p:txBody>
          <a:bodyPr wrap="square">
            <a:spAutoFit/>
          </a:bodyPr>
          <a:lstStyle/>
          <a:p>
            <a:pPr>
              <a:defRPr/>
            </a:pPr>
            <a:r>
              <a:rPr lang="tr-TR" sz="1400" dirty="0">
                <a:solidFill>
                  <a:srgbClr val="FFC000"/>
                </a:solidFill>
                <a:latin typeface="+mn-lt"/>
              </a:rPr>
              <a:t>* </a:t>
            </a:r>
            <a:r>
              <a:rPr lang="en-US" sz="1400" dirty="0">
                <a:solidFill>
                  <a:srgbClr val="FFC000"/>
                </a:solidFill>
                <a:latin typeface="+mn-lt"/>
              </a:rPr>
              <a:t>Treatment of pelvic pain</a:t>
            </a:r>
            <a:r>
              <a:rPr lang="tr-TR" sz="1400" dirty="0">
                <a:solidFill>
                  <a:srgbClr val="FFC000"/>
                </a:solidFill>
                <a:latin typeface="+mn-lt"/>
              </a:rPr>
              <a:t> </a:t>
            </a:r>
            <a:r>
              <a:rPr lang="en-US" sz="1400" dirty="0">
                <a:solidFill>
                  <a:srgbClr val="FFC000"/>
                </a:solidFill>
                <a:latin typeface="+mn-lt"/>
              </a:rPr>
              <a:t>associated with endometriosis: a</a:t>
            </a:r>
            <a:r>
              <a:rPr lang="tr-TR" sz="1400" dirty="0">
                <a:solidFill>
                  <a:srgbClr val="FFC000"/>
                </a:solidFill>
                <a:latin typeface="+mn-lt"/>
              </a:rPr>
              <a:t> </a:t>
            </a:r>
            <a:r>
              <a:rPr lang="en-US" sz="1400" dirty="0">
                <a:solidFill>
                  <a:srgbClr val="FFC000"/>
                </a:solidFill>
                <a:latin typeface="+mn-lt"/>
              </a:rPr>
              <a:t>committee opinion</a:t>
            </a:r>
            <a:r>
              <a:rPr lang="tr-TR" sz="1400" dirty="0">
                <a:solidFill>
                  <a:srgbClr val="FFC000"/>
                </a:solidFill>
                <a:latin typeface="+mn-lt"/>
              </a:rPr>
              <a:t> </a:t>
            </a:r>
            <a:r>
              <a:rPr lang="en-US" sz="1400" dirty="0">
                <a:solidFill>
                  <a:srgbClr val="FFC000"/>
                </a:solidFill>
                <a:latin typeface="+mn-lt"/>
              </a:rPr>
              <a:t>The Practice Committee of the American Society for Reproductive Medicine</a:t>
            </a:r>
            <a:r>
              <a:rPr lang="tr-TR" sz="1400" dirty="0">
                <a:solidFill>
                  <a:srgbClr val="FFC000"/>
                </a:solidFill>
                <a:latin typeface="+mn-lt"/>
              </a:rPr>
              <a:t>, 2014</a:t>
            </a: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84160" y="4199193"/>
            <a:ext cx="9004300"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865367"/>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0000"/>
                </a:solidFill>
              </a:rPr>
              <a:t>ADOLESCENT ENDOMETRIOSIS</a:t>
            </a:r>
            <a:r>
              <a:rPr lang="en-US" dirty="0">
                <a:solidFill>
                  <a:srgbClr val="FF0000"/>
                </a:solidFill>
              </a:rPr>
              <a:t/>
            </a:r>
            <a:br>
              <a:rPr lang="en-US" dirty="0">
                <a:solidFill>
                  <a:srgbClr val="FF0000"/>
                </a:solidFill>
              </a:rPr>
            </a:br>
            <a:r>
              <a:rPr lang="tr-TR" sz="2000" b="1" dirty="0">
                <a:effectLst>
                  <a:outerShdw blurRad="38100" dist="38100" dir="2700000" algn="tl">
                    <a:srgbClr val="000000">
                      <a:alpha val="43137"/>
                    </a:srgbClr>
                  </a:outerShdw>
                </a:effectLst>
              </a:rPr>
              <a:t>TURKISH GUIDELINE </a:t>
            </a:r>
            <a:br>
              <a:rPr lang="tr-TR" sz="2000" b="1" dirty="0">
                <a:effectLst>
                  <a:outerShdw blurRad="38100" dist="38100" dir="2700000" algn="tl">
                    <a:srgbClr val="000000">
                      <a:alpha val="43137"/>
                    </a:srgbClr>
                  </a:outerShdw>
                </a:effectLst>
              </a:rPr>
            </a:br>
            <a:r>
              <a:rPr lang="tr-TR" sz="2000" b="1" dirty="0">
                <a:effectLst>
                  <a:outerShdw blurRad="38100" dist="38100" dir="2700000" algn="tl">
                    <a:srgbClr val="000000">
                      <a:alpha val="43137"/>
                    </a:srgbClr>
                  </a:outerShdw>
                </a:effectLst>
              </a:rPr>
              <a:t>ON THE DIAGNOSIS AND MANAGEMENT OF ENDOMETRIOSIS </a:t>
            </a:r>
            <a:r>
              <a:rPr lang="tr-TR" sz="2000" b="1" dirty="0" smtClean="0">
                <a:solidFill>
                  <a:srgbClr val="FFC000"/>
                </a:solidFill>
                <a:effectLst>
                  <a:outerShdw blurRad="38100" dist="38100" dir="2700000" algn="tl">
                    <a:srgbClr val="000000">
                      <a:alpha val="43137"/>
                    </a:srgbClr>
                  </a:outerShdw>
                </a:effectLst>
              </a:rPr>
              <a:t>2014</a:t>
            </a:r>
            <a:endParaRPr lang="en-US" sz="2000" dirty="0">
              <a:solidFill>
                <a:srgbClr val="FFC000"/>
              </a:solidFill>
            </a:endParaRPr>
          </a:p>
        </p:txBody>
      </p:sp>
      <p:sp>
        <p:nvSpPr>
          <p:cNvPr id="3" name="Content Placeholder 2"/>
          <p:cNvSpPr>
            <a:spLocks noGrp="1"/>
          </p:cNvSpPr>
          <p:nvPr>
            <p:ph idx="1"/>
          </p:nvPr>
        </p:nvSpPr>
        <p:spPr>
          <a:solidFill>
            <a:srgbClr val="FF0000"/>
          </a:solidFill>
        </p:spPr>
        <p:txBody>
          <a:bodyPr>
            <a:normAutofit fontScale="62500" lnSpcReduction="20000"/>
          </a:bodyPr>
          <a:lstStyle/>
          <a:p>
            <a:r>
              <a:rPr lang="en-US" i="1" dirty="0">
                <a:solidFill>
                  <a:srgbClr val="FFFF00"/>
                </a:solidFill>
              </a:rPr>
              <a:t>There is a high-quality evidence that endometriosis can have symptoms during adolescence period and it is strongly recommended that endometriosis should be considered in presence of painful symptoms during adolescence in order to prevent delay in diagnosis and treatment of the disease.</a:t>
            </a:r>
            <a:endParaRPr lang="en-US" dirty="0">
              <a:solidFill>
                <a:srgbClr val="FFFF00"/>
              </a:solidFill>
            </a:endParaRPr>
          </a:p>
          <a:p>
            <a:r>
              <a:rPr lang="en-US" i="1" dirty="0">
                <a:solidFill>
                  <a:srgbClr val="FFFF00"/>
                </a:solidFill>
              </a:rPr>
              <a:t>The guideline preparation committee strongly recommends that the genital system anatomy should definitely be assessed for presence of </a:t>
            </a:r>
            <a:r>
              <a:rPr lang="en-US" i="1" dirty="0" err="1">
                <a:solidFill>
                  <a:srgbClr val="FFFF00"/>
                </a:solidFill>
              </a:rPr>
              <a:t>Müllerian</a:t>
            </a:r>
            <a:r>
              <a:rPr lang="en-US" i="1" dirty="0">
                <a:solidFill>
                  <a:srgbClr val="FFFF00"/>
                </a:solidFill>
              </a:rPr>
              <a:t> anomaly even no vaginal examination is made.</a:t>
            </a:r>
            <a:r>
              <a:rPr lang="en-US" dirty="0">
                <a:solidFill>
                  <a:srgbClr val="FFFF00"/>
                </a:solidFill>
              </a:rPr>
              <a:t> </a:t>
            </a:r>
            <a:r>
              <a:rPr lang="en-US" b="1" u="sng" dirty="0">
                <a:solidFill>
                  <a:srgbClr val="FFFF00"/>
                </a:solidFill>
              </a:rPr>
              <a:t>It should be noted that normal physical examination and negative imaging does not exclude diagnosis of endometriosis.</a:t>
            </a:r>
          </a:p>
          <a:p>
            <a:r>
              <a:rPr lang="en-US" i="1" dirty="0">
                <a:solidFill>
                  <a:srgbClr val="FFFF00"/>
                </a:solidFill>
              </a:rPr>
              <a:t>The guideline preparation committee </a:t>
            </a:r>
            <a:r>
              <a:rPr lang="en-US" b="1" u="sng" dirty="0">
                <a:solidFill>
                  <a:srgbClr val="FFFF00"/>
                </a:solidFill>
              </a:rPr>
              <a:t>recommends that the medical treatment should be started empirically in any adolescent without laparoscopy, if it is considered that the pain is associated with endometriosis based on her history, symptoms and findings</a:t>
            </a:r>
            <a:r>
              <a:rPr lang="en-US" i="1" u="sng" dirty="0">
                <a:solidFill>
                  <a:srgbClr val="FFFF00"/>
                </a:solidFill>
              </a:rPr>
              <a:t>.</a:t>
            </a:r>
            <a:endParaRPr lang="en-US" u="sng" dirty="0">
              <a:solidFill>
                <a:srgbClr val="FFFF00"/>
              </a:solidFill>
            </a:endParaRPr>
          </a:p>
          <a:p>
            <a:r>
              <a:rPr lang="tr-TR" dirty="0">
                <a:solidFill>
                  <a:srgbClr val="FFFF00"/>
                </a:solidFill>
              </a:rPr>
              <a:t/>
            </a:r>
            <a:br>
              <a:rPr lang="tr-TR" dirty="0">
                <a:solidFill>
                  <a:srgbClr val="FFFF00"/>
                </a:solidFill>
              </a:rPr>
            </a:br>
            <a:endParaRPr lang="en-US" dirty="0">
              <a:solidFill>
                <a:srgbClr val="FFFF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1852" y="4830486"/>
            <a:ext cx="1332148" cy="2016224"/>
          </a:xfrm>
          <a:prstGeom prst="rect">
            <a:avLst/>
          </a:prstGeom>
        </p:spPr>
      </p:pic>
    </p:spTree>
    <p:extLst>
      <p:ext uri="{BB962C8B-B14F-4D97-AF65-F5344CB8AC3E}">
        <p14:creationId xmlns:p14="http://schemas.microsoft.com/office/powerpoint/2010/main" val="29531190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7657" y="1412776"/>
            <a:ext cx="8229600" cy="532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07" y="16099"/>
            <a:ext cx="8724900" cy="1396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3707904" y="4725144"/>
            <a:ext cx="504056" cy="17281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p:cNvSpPr/>
          <p:nvPr/>
        </p:nvSpPr>
        <p:spPr>
          <a:xfrm>
            <a:off x="5220072" y="3717032"/>
            <a:ext cx="504056" cy="23762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Metin kutusu 4"/>
          <p:cNvSpPr txBox="1">
            <a:spLocks/>
          </p:cNvSpPr>
          <p:nvPr/>
        </p:nvSpPr>
        <p:spPr>
          <a:xfrm>
            <a:off x="8061142" y="707657"/>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400" dirty="0" smtClean="0">
                <a:solidFill>
                  <a:srgbClr val="FF0000"/>
                </a:solidFill>
              </a:rPr>
              <a:t>2012</a:t>
            </a:r>
            <a:endParaRPr lang="en-GB" sz="2400" dirty="0">
              <a:solidFill>
                <a:srgbClr val="FF0000"/>
              </a:solidFill>
            </a:endParaRPr>
          </a:p>
        </p:txBody>
      </p:sp>
    </p:spTree>
    <p:extLst>
      <p:ext uri="{BB962C8B-B14F-4D97-AF65-F5344CB8AC3E}">
        <p14:creationId xmlns:p14="http://schemas.microsoft.com/office/powerpoint/2010/main" val="13394215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2492896"/>
            <a:ext cx="8229600" cy="3633267"/>
          </a:xfrm>
        </p:spPr>
        <p:txBody>
          <a:bodyPr>
            <a:normAutofit fontScale="70000" lnSpcReduction="20000"/>
          </a:bodyPr>
          <a:lstStyle/>
          <a:p>
            <a:r>
              <a:rPr lang="en-US" dirty="0"/>
              <a:t>Design: A 52-week, open-label, single-arm study.</a:t>
            </a:r>
          </a:p>
          <a:p>
            <a:r>
              <a:rPr lang="en-US" dirty="0"/>
              <a:t>Setting: In 21 study centers, in 6 European countries.</a:t>
            </a:r>
          </a:p>
          <a:p>
            <a:r>
              <a:rPr lang="en-US" dirty="0"/>
              <a:t>Participants: Adolescents aged </a:t>
            </a:r>
            <a:r>
              <a:rPr lang="en-US" dirty="0">
                <a:solidFill>
                  <a:srgbClr val="FFC000"/>
                </a:solidFill>
              </a:rPr>
              <a:t>12 to younger than 18 years </a:t>
            </a:r>
            <a:r>
              <a:rPr lang="en-US" dirty="0"/>
              <a:t>with </a:t>
            </a:r>
            <a:r>
              <a:rPr lang="en-US" dirty="0">
                <a:solidFill>
                  <a:srgbClr val="FFC000"/>
                </a:solidFill>
              </a:rPr>
              <a:t>clinically suspected or laparoscopically confirmed endometriosis.</a:t>
            </a:r>
          </a:p>
          <a:p>
            <a:r>
              <a:rPr lang="en-US" dirty="0"/>
              <a:t>Interventions: </a:t>
            </a:r>
            <a:r>
              <a:rPr lang="en-US" dirty="0" err="1"/>
              <a:t>Dienogest</a:t>
            </a:r>
            <a:r>
              <a:rPr lang="en-US" dirty="0"/>
              <a:t> 2 mg once daily.</a:t>
            </a:r>
          </a:p>
          <a:p>
            <a:r>
              <a:rPr lang="en-US" dirty="0"/>
              <a:t>Main Outcome Measures: The primary end point was relative change in lumbar spine (L2-L4) bone mineral density (BMD) measured </a:t>
            </a:r>
            <a:r>
              <a:rPr lang="en-US" dirty="0" smtClean="0"/>
              <a:t>using</a:t>
            </a:r>
            <a:r>
              <a:rPr lang="tr-TR" dirty="0" smtClean="0"/>
              <a:t> </a:t>
            </a:r>
            <a:r>
              <a:rPr lang="en-US" dirty="0" smtClean="0"/>
              <a:t>dual-energy </a:t>
            </a:r>
            <a:r>
              <a:rPr lang="en-US" dirty="0"/>
              <a:t>x-ray absorptiometry. </a:t>
            </a:r>
            <a:endParaRPr lang="tr-TR" dirty="0" smtClean="0"/>
          </a:p>
          <a:p>
            <a:r>
              <a:rPr lang="en-US" dirty="0" smtClean="0"/>
              <a:t>A </a:t>
            </a:r>
            <a:r>
              <a:rPr lang="en-US" dirty="0"/>
              <a:t>key secondary end point was change in endometriosis-associated pain assessed using a </a:t>
            </a:r>
            <a:r>
              <a:rPr lang="en-US" dirty="0" smtClean="0"/>
              <a:t>visual</a:t>
            </a:r>
            <a:r>
              <a:rPr lang="tr-TR" dirty="0" smtClean="0"/>
              <a:t> analogue </a:t>
            </a:r>
            <a:r>
              <a:rPr lang="tr-TR" dirty="0"/>
              <a:t>scale.</a:t>
            </a:r>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4624"/>
            <a:ext cx="8460432"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052337" y="61216"/>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7</a:t>
            </a:r>
            <a:endParaRPr lang="en-GB" sz="2400" dirty="0">
              <a:solidFill>
                <a:srgbClr val="FF0000"/>
              </a:solidFill>
            </a:endParaRPr>
          </a:p>
        </p:txBody>
      </p:sp>
    </p:spTree>
    <p:extLst>
      <p:ext uri="{BB962C8B-B14F-4D97-AF65-F5344CB8AC3E}">
        <p14:creationId xmlns:p14="http://schemas.microsoft.com/office/powerpoint/2010/main" val="21968864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20" y="252264"/>
            <a:ext cx="8424862" cy="830997"/>
          </a:xfrm>
        </p:spPr>
        <p:txBody>
          <a:bodyPr>
            <a:normAutofit fontScale="90000"/>
          </a:bodyPr>
          <a:lstStyle/>
          <a:p>
            <a:pPr marL="106362" indent="0"/>
            <a:r>
              <a:rPr lang="en-US" sz="2800" dirty="0">
                <a:solidFill>
                  <a:srgbClr val="FFFF00"/>
                </a:solidFill>
              </a:rPr>
              <a:t>VISADO: </a:t>
            </a:r>
            <a:r>
              <a:rPr lang="de-DE" sz="2800" dirty="0" err="1">
                <a:solidFill>
                  <a:srgbClr val="FFFF00"/>
                </a:solidFill>
              </a:rPr>
              <a:t>Efficacy</a:t>
            </a:r>
            <a:r>
              <a:rPr lang="en-GB" altLang="de-DE" sz="2800" dirty="0">
                <a:solidFill>
                  <a:srgbClr val="FFFF00"/>
                </a:solidFill>
              </a:rPr>
              <a:t/>
            </a:r>
            <a:br>
              <a:rPr lang="en-GB" altLang="de-DE" sz="2800" dirty="0">
                <a:solidFill>
                  <a:srgbClr val="FFFF00"/>
                </a:solidFill>
              </a:rPr>
            </a:br>
            <a:endParaRPr lang="de-DE" sz="2800" i="1" dirty="0">
              <a:solidFill>
                <a:srgbClr val="FFFF00"/>
              </a:solidFill>
            </a:endParaRPr>
          </a:p>
        </p:txBody>
      </p:sp>
      <p:sp>
        <p:nvSpPr>
          <p:cNvPr id="3" name="Inhaltsplatzhalter 2"/>
          <p:cNvSpPr>
            <a:spLocks noGrp="1"/>
          </p:cNvSpPr>
          <p:nvPr>
            <p:ph idx="1"/>
          </p:nvPr>
        </p:nvSpPr>
        <p:spPr>
          <a:xfrm>
            <a:off x="363120" y="1459632"/>
            <a:ext cx="7899400" cy="610468"/>
          </a:xfrm>
        </p:spPr>
        <p:txBody>
          <a:bodyPr/>
          <a:lstStyle/>
          <a:p>
            <a:pPr marL="106362" indent="0">
              <a:buNone/>
            </a:pPr>
            <a:r>
              <a:rPr lang="en-US" sz="1800" dirty="0" smtClean="0"/>
              <a:t>Proportions </a:t>
            </a:r>
            <a:r>
              <a:rPr lang="en-US" sz="1800" dirty="0"/>
              <a:t>of patients </a:t>
            </a:r>
            <a:r>
              <a:rPr lang="en-US" sz="1800" b="1" dirty="0"/>
              <a:t>without symptoms </a:t>
            </a:r>
            <a:r>
              <a:rPr lang="en-US" sz="1800" dirty="0"/>
              <a:t>increased </a:t>
            </a:r>
            <a:r>
              <a:rPr lang="en-US" sz="1800" dirty="0" smtClean="0"/>
              <a:t>from baseline </a:t>
            </a:r>
            <a:r>
              <a:rPr lang="en-US" sz="1800" dirty="0"/>
              <a:t>to </a:t>
            </a:r>
            <a:r>
              <a:rPr lang="en-US" sz="1800" dirty="0" err="1" smtClean="0"/>
              <a:t>EoT</a:t>
            </a:r>
            <a:endParaRPr lang="en-US" sz="2400" dirty="0" smtClean="0"/>
          </a:p>
          <a:p>
            <a:endParaRPr lang="de-DE" dirty="0"/>
          </a:p>
        </p:txBody>
      </p:sp>
      <p:sp>
        <p:nvSpPr>
          <p:cNvPr id="5" name="Textfeld 4"/>
          <p:cNvSpPr txBox="1"/>
          <p:nvPr/>
        </p:nvSpPr>
        <p:spPr>
          <a:xfrm>
            <a:off x="312320" y="5904440"/>
            <a:ext cx="7200800" cy="261610"/>
          </a:xfrm>
          <a:prstGeom prst="rect">
            <a:avLst/>
          </a:prstGeom>
          <a:noFill/>
        </p:spPr>
        <p:txBody>
          <a:bodyPr wrap="square" rtlCol="0">
            <a:spAutoFit/>
          </a:bodyPr>
          <a:lstStyle/>
          <a:p>
            <a:pPr marL="106362" indent="0">
              <a:buNone/>
            </a:pPr>
            <a:r>
              <a:rPr lang="en-US" sz="1100" dirty="0" smtClean="0">
                <a:solidFill>
                  <a:schemeClr val="tx1">
                    <a:lumMod val="50000"/>
                    <a:lumOff val="50000"/>
                  </a:schemeClr>
                </a:solidFill>
              </a:rPr>
              <a:t>*Data </a:t>
            </a:r>
            <a:r>
              <a:rPr lang="en-US" sz="1100" dirty="0">
                <a:solidFill>
                  <a:schemeClr val="tx1">
                    <a:lumMod val="50000"/>
                    <a:lumOff val="50000"/>
                  </a:schemeClr>
                </a:solidFill>
              </a:rPr>
              <a:t>missing in 69 </a:t>
            </a:r>
            <a:r>
              <a:rPr lang="en-US" sz="1100" dirty="0" smtClean="0">
                <a:solidFill>
                  <a:schemeClr val="tx1">
                    <a:lumMod val="50000"/>
                    <a:lumOff val="50000"/>
                  </a:schemeClr>
                </a:solidFill>
              </a:rPr>
              <a:t>(66.3%) </a:t>
            </a:r>
            <a:r>
              <a:rPr lang="en-US" sz="1100" dirty="0">
                <a:solidFill>
                  <a:schemeClr val="tx1">
                    <a:lumMod val="50000"/>
                    <a:lumOff val="50000"/>
                  </a:schemeClr>
                </a:solidFill>
              </a:rPr>
              <a:t>patients at </a:t>
            </a:r>
            <a:r>
              <a:rPr lang="en-US" sz="1100" dirty="0" err="1" smtClean="0">
                <a:solidFill>
                  <a:schemeClr val="tx1">
                    <a:lumMod val="50000"/>
                    <a:lumOff val="50000"/>
                  </a:schemeClr>
                </a:solidFill>
              </a:rPr>
              <a:t>EoT</a:t>
            </a:r>
            <a:r>
              <a:rPr lang="en-US" sz="1100" dirty="0" smtClean="0">
                <a:solidFill>
                  <a:schemeClr val="tx1">
                    <a:lumMod val="50000"/>
                    <a:lumOff val="50000"/>
                  </a:schemeClr>
                </a:solidFill>
              </a:rPr>
              <a:t> </a:t>
            </a:r>
            <a:r>
              <a:rPr lang="en-US" sz="1100" dirty="0">
                <a:solidFill>
                  <a:schemeClr val="tx1">
                    <a:lumMod val="50000"/>
                    <a:lumOff val="50000"/>
                  </a:schemeClr>
                </a:solidFill>
              </a:rPr>
              <a:t>– probably due to few patients having intercourse in this age </a:t>
            </a:r>
            <a:r>
              <a:rPr lang="en-US" sz="1100" dirty="0" smtClean="0">
                <a:solidFill>
                  <a:schemeClr val="tx1">
                    <a:lumMod val="50000"/>
                    <a:lumOff val="50000"/>
                  </a:schemeClr>
                </a:solidFill>
              </a:rPr>
              <a:t>group</a:t>
            </a:r>
            <a:endParaRPr lang="en-US" sz="1100" dirty="0">
              <a:solidFill>
                <a:schemeClr val="tx1">
                  <a:lumMod val="50000"/>
                  <a:lumOff val="50000"/>
                </a:schemeClr>
              </a:solidFill>
            </a:endParaRPr>
          </a:p>
        </p:txBody>
      </p:sp>
      <p:sp>
        <p:nvSpPr>
          <p:cNvPr id="7" name="Textfeld 6"/>
          <p:cNvSpPr txBox="1"/>
          <p:nvPr/>
        </p:nvSpPr>
        <p:spPr>
          <a:xfrm>
            <a:off x="413920" y="6390361"/>
            <a:ext cx="5117106" cy="261610"/>
          </a:xfrm>
          <a:prstGeom prst="rect">
            <a:avLst/>
          </a:prstGeom>
          <a:noFill/>
        </p:spPr>
        <p:txBody>
          <a:bodyPr wrap="none" rtlCol="0">
            <a:spAutoFit/>
          </a:bodyPr>
          <a:lstStyle/>
          <a:p>
            <a:r>
              <a:rPr lang="en-GB" altLang="zh-CN" sz="1100" dirty="0"/>
              <a:t>Merz M </a:t>
            </a:r>
            <a:r>
              <a:rPr lang="en-GB" altLang="zh-CN" sz="1100" i="1" dirty="0"/>
              <a:t>et al. </a:t>
            </a:r>
            <a:r>
              <a:rPr lang="en-GB" altLang="zh-CN" sz="1100" dirty="0"/>
              <a:t>J Endometriosis and Pelvic Pain Disorders 2015; 7(suppl.1): S71.</a:t>
            </a:r>
            <a:endParaRPr lang="en-GB" sz="1100" dirty="0"/>
          </a:p>
        </p:txBody>
      </p:sp>
      <p:graphicFrame>
        <p:nvGraphicFramePr>
          <p:cNvPr id="8" name="Diagramm 7"/>
          <p:cNvGraphicFramePr>
            <a:graphicFrameLocks/>
          </p:cNvGraphicFramePr>
          <p:nvPr>
            <p:extLst>
              <p:ext uri="{D42A27DB-BD31-4B8C-83A1-F6EECF244321}">
                <p14:modId xmlns:p14="http://schemas.microsoft.com/office/powerpoint/2010/main" val="1682549037"/>
              </p:ext>
            </p:extLst>
          </p:nvPr>
        </p:nvGraphicFramePr>
        <p:xfrm>
          <a:off x="1067126" y="2091366"/>
          <a:ext cx="5691188" cy="381307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feld 3"/>
          <p:cNvSpPr txBox="1"/>
          <p:nvPr/>
        </p:nvSpPr>
        <p:spPr>
          <a:xfrm>
            <a:off x="832065" y="3302674"/>
            <a:ext cx="395030" cy="369332"/>
          </a:xfrm>
          <a:prstGeom prst="rect">
            <a:avLst/>
          </a:prstGeom>
          <a:noFill/>
        </p:spPr>
        <p:txBody>
          <a:bodyPr wrap="square" rtlCol="0">
            <a:spAutoFit/>
          </a:bodyPr>
          <a:lstStyle/>
          <a:p>
            <a:r>
              <a:rPr lang="de-DE" dirty="0" smtClean="0"/>
              <a:t>%</a:t>
            </a:r>
            <a:endParaRPr lang="de-DE" dirty="0"/>
          </a:p>
        </p:txBody>
      </p:sp>
    </p:spTree>
    <p:extLst>
      <p:ext uri="{BB962C8B-B14F-4D97-AF65-F5344CB8AC3E}">
        <p14:creationId xmlns:p14="http://schemas.microsoft.com/office/powerpoint/2010/main" val="2727649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Conclusion</a:t>
            </a:r>
            <a:endParaRPr lang="tr-TR" dirty="0">
              <a:solidFill>
                <a:srgbClr val="FFFF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In </a:t>
            </a:r>
            <a:r>
              <a:rPr lang="en-US" dirty="0"/>
              <a:t>adolescents with suspected endometriosis, </a:t>
            </a:r>
            <a:r>
              <a:rPr lang="en-US" dirty="0" err="1"/>
              <a:t>dienogest</a:t>
            </a:r>
            <a:r>
              <a:rPr lang="en-US" dirty="0"/>
              <a:t> 2 mg for 52 weeks was associated with a </a:t>
            </a:r>
            <a:r>
              <a:rPr lang="en-US" dirty="0">
                <a:solidFill>
                  <a:srgbClr val="FFC000"/>
                </a:solidFill>
              </a:rPr>
              <a:t>decrease in lumbar </a:t>
            </a:r>
            <a:r>
              <a:rPr lang="en-US" dirty="0" smtClean="0">
                <a:solidFill>
                  <a:srgbClr val="FFC000"/>
                </a:solidFill>
              </a:rPr>
              <a:t>BMD,</a:t>
            </a:r>
            <a:r>
              <a:rPr lang="tr-TR" dirty="0" smtClean="0">
                <a:solidFill>
                  <a:srgbClr val="FFC000"/>
                </a:solidFill>
              </a:rPr>
              <a:t> </a:t>
            </a:r>
            <a:r>
              <a:rPr lang="en-US" dirty="0" smtClean="0">
                <a:solidFill>
                  <a:srgbClr val="FFC000"/>
                </a:solidFill>
              </a:rPr>
              <a:t>followed </a:t>
            </a:r>
            <a:r>
              <a:rPr lang="en-US" dirty="0">
                <a:solidFill>
                  <a:srgbClr val="FFC000"/>
                </a:solidFill>
              </a:rPr>
              <a:t>by partial recovery after treatment discontinuation. Endometriosis-associated pain was substantially reduced during treatment.</a:t>
            </a:r>
          </a:p>
          <a:p>
            <a:r>
              <a:rPr lang="en-US" dirty="0"/>
              <a:t>Because bone accretion is critical during adolescence, results of the </a:t>
            </a:r>
            <a:r>
              <a:rPr lang="en-US" dirty="0" err="1"/>
              <a:t>VISanne</a:t>
            </a:r>
            <a:r>
              <a:rPr lang="en-US" dirty="0"/>
              <a:t> study to assess safety in </a:t>
            </a:r>
            <a:r>
              <a:rPr lang="en-US" dirty="0" err="1"/>
              <a:t>ADOlescents</a:t>
            </a:r>
            <a:r>
              <a:rPr lang="en-US" dirty="0"/>
              <a:t> (VISADO) </a:t>
            </a:r>
            <a:r>
              <a:rPr lang="en-US" dirty="0" smtClean="0"/>
              <a:t>study</a:t>
            </a:r>
            <a:r>
              <a:rPr lang="tr-TR" dirty="0" smtClean="0"/>
              <a:t> </a:t>
            </a:r>
            <a:r>
              <a:rPr lang="en-US" dirty="0" smtClean="0"/>
              <a:t>highlights </a:t>
            </a:r>
            <a:r>
              <a:rPr lang="en-US" dirty="0"/>
              <a:t>the need for tailored treatment in this population, taking into account the expected efficacy on endometriosis-associated </a:t>
            </a:r>
            <a:r>
              <a:rPr lang="en-US" dirty="0" smtClean="0"/>
              <a:t>pain</a:t>
            </a:r>
            <a:r>
              <a:rPr lang="tr-TR" dirty="0" smtClean="0"/>
              <a:t> </a:t>
            </a:r>
            <a:r>
              <a:rPr lang="en-US" dirty="0" smtClean="0"/>
              <a:t>and </a:t>
            </a:r>
            <a:r>
              <a:rPr lang="en-US" dirty="0"/>
              <a:t>an individual's risk factors for osteoporosis</a:t>
            </a:r>
            <a:endParaRPr lang="tr-TR" dirty="0"/>
          </a:p>
        </p:txBody>
      </p:sp>
    </p:spTree>
    <p:extLst>
      <p:ext uri="{BB962C8B-B14F-4D97-AF65-F5344CB8AC3E}">
        <p14:creationId xmlns:p14="http://schemas.microsoft.com/office/powerpoint/2010/main" val="10935984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dirty="0" smtClean="0">
                <a:solidFill>
                  <a:srgbClr val="FFFF00"/>
                </a:solidFill>
              </a:rPr>
              <a:t>Is surgery useful in adolescents?</a:t>
            </a:r>
            <a:endParaRPr lang="en-US" sz="3600" dirty="0">
              <a:solidFill>
                <a:srgbClr val="FFFF00"/>
              </a:solidFill>
            </a:endParaRPr>
          </a:p>
        </p:txBody>
      </p:sp>
      <p:sp>
        <p:nvSpPr>
          <p:cNvPr id="8" name="Content Placeholder 7"/>
          <p:cNvSpPr>
            <a:spLocks noGrp="1"/>
          </p:cNvSpPr>
          <p:nvPr>
            <p:ph idx="1"/>
          </p:nvPr>
        </p:nvSpPr>
        <p:spPr>
          <a:xfrm>
            <a:off x="549275" y="1600200"/>
            <a:ext cx="8042276" cy="4989657"/>
          </a:xfrm>
        </p:spPr>
        <p:txBody>
          <a:bodyPr>
            <a:noAutofit/>
          </a:bodyPr>
          <a:lstStyle/>
          <a:p>
            <a:r>
              <a:rPr lang="en-US" sz="2400" dirty="0" smtClean="0"/>
              <a:t>Only retro (n=3) or prospective (n=1) case series</a:t>
            </a:r>
          </a:p>
          <a:p>
            <a:r>
              <a:rPr lang="en-US" sz="2400" dirty="0" smtClean="0">
                <a:solidFill>
                  <a:srgbClr val="FFC000"/>
                </a:solidFill>
              </a:rPr>
              <a:t>NO case control/cohort/randomized studies</a:t>
            </a:r>
          </a:p>
          <a:p>
            <a:r>
              <a:rPr lang="en-US" sz="2400" dirty="0" smtClean="0"/>
              <a:t>Effect surgery, some improvement, but often recurrence/persistence of pain and about 50% require repeat surgery</a:t>
            </a:r>
            <a:r>
              <a:rPr lang="tr-TR" sz="2400" dirty="0" smtClean="0"/>
              <a:t> </a:t>
            </a:r>
            <a:r>
              <a:rPr lang="en-US" sz="2400" b="1" dirty="0"/>
              <a:t>ABOUT HALF REPEAT SURGERY WITHIN 23 MONTHS</a:t>
            </a:r>
            <a:r>
              <a:rPr lang="en-US" sz="2400" dirty="0" smtClean="0"/>
              <a:t> </a:t>
            </a:r>
            <a:r>
              <a:rPr lang="en-US" sz="2400" dirty="0" smtClean="0">
                <a:solidFill>
                  <a:srgbClr val="FFC000"/>
                </a:solidFill>
              </a:rPr>
              <a:t>(Yeung et al 2011)</a:t>
            </a:r>
          </a:p>
          <a:p>
            <a:r>
              <a:rPr lang="en-US" sz="2400" dirty="0" smtClean="0"/>
              <a:t>Postoperative hormonal suppression</a:t>
            </a:r>
          </a:p>
          <a:p>
            <a:pPr lvl="1">
              <a:buFontTx/>
              <a:buChar char="-"/>
            </a:pPr>
            <a:r>
              <a:rPr lang="en-US" sz="2400" dirty="0" smtClean="0"/>
              <a:t>If not: progression reported ( 3 cases, </a:t>
            </a:r>
            <a:r>
              <a:rPr lang="en-US" sz="2400" dirty="0" smtClean="0">
                <a:solidFill>
                  <a:srgbClr val="FFC000"/>
                </a:solidFill>
              </a:rPr>
              <a:t>Unger 2011)</a:t>
            </a:r>
          </a:p>
          <a:p>
            <a:pPr lvl="1">
              <a:buFontTx/>
              <a:buChar char="-"/>
            </a:pPr>
            <a:r>
              <a:rPr lang="en-US" sz="2400" dirty="0" smtClean="0"/>
              <a:t>If treated: persistence/recurrence of pain </a:t>
            </a:r>
            <a:r>
              <a:rPr lang="en-US" sz="2400" dirty="0" smtClean="0">
                <a:solidFill>
                  <a:srgbClr val="FFC000"/>
                </a:solidFill>
              </a:rPr>
              <a:t>(Doyle,2009) </a:t>
            </a:r>
            <a:r>
              <a:rPr lang="en-US" sz="2400" dirty="0" smtClean="0"/>
              <a:t>and significant side effects </a:t>
            </a:r>
            <a:r>
              <a:rPr lang="en-US" sz="2400" dirty="0" smtClean="0">
                <a:solidFill>
                  <a:srgbClr val="FFC000"/>
                </a:solidFill>
              </a:rPr>
              <a:t>(</a:t>
            </a:r>
            <a:r>
              <a:rPr lang="en-US" sz="2400" dirty="0" err="1" smtClean="0">
                <a:solidFill>
                  <a:srgbClr val="FFC000"/>
                </a:solidFill>
              </a:rPr>
              <a:t>Kaser</a:t>
            </a:r>
            <a:r>
              <a:rPr lang="en-US" sz="2400" dirty="0" smtClean="0">
                <a:solidFill>
                  <a:srgbClr val="FFC000"/>
                </a:solidFill>
              </a:rPr>
              <a:t> 2012) </a:t>
            </a:r>
            <a:r>
              <a:rPr lang="en-US" sz="2400" dirty="0" smtClean="0"/>
              <a:t>leading to compliance problems </a:t>
            </a:r>
            <a:r>
              <a:rPr lang="en-US" sz="2400" dirty="0" smtClean="0">
                <a:solidFill>
                  <a:srgbClr val="FFC000"/>
                </a:solidFill>
              </a:rPr>
              <a:t>(Unger,2011)</a:t>
            </a:r>
          </a:p>
          <a:p>
            <a:pPr marL="0" indent="0">
              <a:buNone/>
            </a:pPr>
            <a:endParaRPr lang="en-US" sz="2400" dirty="0"/>
          </a:p>
        </p:txBody>
      </p:sp>
    </p:spTree>
    <p:extLst>
      <p:ext uri="{BB962C8B-B14F-4D97-AF65-F5344CB8AC3E}">
        <p14:creationId xmlns:p14="http://schemas.microsoft.com/office/powerpoint/2010/main" val="28357183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99592" y="548680"/>
            <a:ext cx="5976664" cy="562074"/>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Autofit/>
          </a:bodyPr>
          <a:lstStyle/>
          <a:p>
            <a:pPr algn="l"/>
            <a:r>
              <a:rPr lang="tr-TR" sz="1800" b="1" dirty="0" smtClean="0">
                <a:solidFill>
                  <a:srgbClr val="FFFF00"/>
                </a:solidFill>
                <a:latin typeface="Arial" pitchFamily="34" charset="0"/>
                <a:cs typeface="Arial" pitchFamily="34" charset="0"/>
              </a:rPr>
              <a:t>Is </a:t>
            </a:r>
            <a:r>
              <a:rPr lang="tr-TR" sz="1800" b="1" dirty="0" err="1" smtClean="0">
                <a:solidFill>
                  <a:srgbClr val="FFFF00"/>
                </a:solidFill>
                <a:latin typeface="Arial" pitchFamily="34" charset="0"/>
                <a:cs typeface="Arial" pitchFamily="34" charset="0"/>
              </a:rPr>
              <a:t>adolescent</a:t>
            </a:r>
            <a:r>
              <a:rPr lang="tr-TR" sz="1800" b="1" dirty="0" smtClean="0">
                <a:solidFill>
                  <a:srgbClr val="FFFF00"/>
                </a:solidFill>
                <a:latin typeface="Arial" pitchFamily="34" charset="0"/>
                <a:cs typeface="Arial" pitchFamily="34" charset="0"/>
              </a:rPr>
              <a:t> </a:t>
            </a:r>
            <a:r>
              <a:rPr lang="tr-TR" sz="1800" b="1" dirty="0" err="1" smtClean="0">
                <a:solidFill>
                  <a:srgbClr val="FFFF00"/>
                </a:solidFill>
                <a:latin typeface="Arial" pitchFamily="34" charset="0"/>
                <a:cs typeface="Arial" pitchFamily="34" charset="0"/>
              </a:rPr>
              <a:t>endometriosis</a:t>
            </a:r>
            <a:r>
              <a:rPr lang="tr-TR" sz="1800" b="1" dirty="0" smtClean="0">
                <a:solidFill>
                  <a:srgbClr val="FFFF00"/>
                </a:solidFill>
                <a:latin typeface="Arial" pitchFamily="34" charset="0"/>
                <a:cs typeface="Arial" pitchFamily="34" charset="0"/>
              </a:rPr>
              <a:t> </a:t>
            </a:r>
            <a:r>
              <a:rPr lang="en-US" sz="1800" b="1" dirty="0" smtClean="0">
                <a:solidFill>
                  <a:srgbClr val="FFFF00"/>
                </a:solidFill>
                <a:latin typeface="Arial" pitchFamily="34" charset="0"/>
                <a:cs typeface="Arial" pitchFamily="34" charset="0"/>
              </a:rPr>
              <a:t>a progressive disease </a:t>
            </a:r>
            <a:r>
              <a:rPr lang="tr-TR" sz="1800" b="1" dirty="0" smtClean="0">
                <a:solidFill>
                  <a:srgbClr val="FFFF00"/>
                </a:solidFill>
                <a:latin typeface="Arial" pitchFamily="34" charset="0"/>
                <a:cs typeface="Arial" pitchFamily="34" charset="0"/>
              </a:rPr>
              <a:t/>
            </a:r>
            <a:br>
              <a:rPr lang="tr-TR" sz="1800" b="1" dirty="0" smtClean="0">
                <a:solidFill>
                  <a:srgbClr val="FFFF00"/>
                </a:solidFill>
                <a:latin typeface="Arial" pitchFamily="34" charset="0"/>
                <a:cs typeface="Arial" pitchFamily="34" charset="0"/>
              </a:rPr>
            </a:br>
            <a:r>
              <a:rPr lang="en-US" sz="1800" b="1" dirty="0" smtClean="0">
                <a:solidFill>
                  <a:srgbClr val="FFFF00"/>
                </a:solidFill>
                <a:latin typeface="Arial" pitchFamily="34" charset="0"/>
                <a:cs typeface="Arial" pitchFamily="34" charset="0"/>
              </a:rPr>
              <a:t>that needs</a:t>
            </a:r>
            <a:r>
              <a:rPr lang="tr-TR" sz="1800" b="1" dirty="0" smtClean="0">
                <a:solidFill>
                  <a:srgbClr val="FFFF00"/>
                </a:solidFill>
                <a:latin typeface="Arial" pitchFamily="34" charset="0"/>
                <a:cs typeface="Arial" pitchFamily="34" charset="0"/>
              </a:rPr>
              <a:t> </a:t>
            </a:r>
            <a:r>
              <a:rPr lang="en-US" sz="1800" b="1" dirty="0" smtClean="0">
                <a:solidFill>
                  <a:srgbClr val="FFFF00"/>
                </a:solidFill>
                <a:latin typeface="Arial" pitchFamily="34" charset="0"/>
                <a:cs typeface="Arial" pitchFamily="34" charset="0"/>
              </a:rPr>
              <a:t>to be diagnosed and </a:t>
            </a:r>
            <a:r>
              <a:rPr lang="tr-TR" sz="1800" b="1" dirty="0" err="1" smtClean="0">
                <a:solidFill>
                  <a:srgbClr val="FFFF00"/>
                </a:solidFill>
                <a:latin typeface="Arial" pitchFamily="34" charset="0"/>
                <a:cs typeface="Arial" pitchFamily="34" charset="0"/>
              </a:rPr>
              <a:t>surgically</a:t>
            </a:r>
            <a:r>
              <a:rPr lang="tr-TR" sz="1800" b="1" dirty="0" smtClean="0">
                <a:solidFill>
                  <a:srgbClr val="FFFF00"/>
                </a:solidFill>
                <a:latin typeface="Arial" pitchFamily="34" charset="0"/>
                <a:cs typeface="Arial" pitchFamily="34" charset="0"/>
              </a:rPr>
              <a:t> </a:t>
            </a:r>
            <a:r>
              <a:rPr lang="en-US" sz="1800" b="1" dirty="0" smtClean="0">
                <a:solidFill>
                  <a:srgbClr val="FFFF00"/>
                </a:solidFill>
                <a:latin typeface="Arial" pitchFamily="34" charset="0"/>
                <a:cs typeface="Arial" pitchFamily="34" charset="0"/>
              </a:rPr>
              <a:t>treated?</a:t>
            </a:r>
            <a:endParaRPr lang="tr-TR" sz="1800" b="1" dirty="0">
              <a:solidFill>
                <a:srgbClr val="FFFF00"/>
              </a:solidFill>
            </a:endParaRPr>
          </a:p>
        </p:txBody>
      </p:sp>
      <p:sp>
        <p:nvSpPr>
          <p:cNvPr id="4" name="3 Dikdörtgen"/>
          <p:cNvSpPr/>
          <p:nvPr/>
        </p:nvSpPr>
        <p:spPr>
          <a:xfrm>
            <a:off x="910542" y="1412776"/>
            <a:ext cx="6768752" cy="3416320"/>
          </a:xfrm>
          <a:prstGeom prst="rect">
            <a:avLst/>
          </a:prstGeom>
          <a:solidFill>
            <a:srgbClr val="FF0000"/>
          </a:solidFill>
          <a:effectLst/>
        </p:spPr>
        <p:txBody>
          <a:bodyPr wrap="square">
            <a:spAutoFit/>
          </a:bodyPr>
          <a:lstStyle/>
          <a:p>
            <a:pPr algn="ctr"/>
            <a:r>
              <a:rPr lang="tr-TR" sz="3600" b="1" dirty="0" smtClean="0">
                <a:latin typeface="Arial" pitchFamily="34" charset="0"/>
                <a:cs typeface="Arial" pitchFamily="34" charset="0"/>
              </a:rPr>
              <a:t>a</a:t>
            </a:r>
            <a:r>
              <a:rPr lang="en-US" sz="3600" b="1" dirty="0" smtClean="0">
                <a:latin typeface="Arial" pitchFamily="34" charset="0"/>
                <a:cs typeface="Arial" pitchFamily="34" charset="0"/>
              </a:rPr>
              <a:t>s long as there is no evidence</a:t>
            </a:r>
            <a:r>
              <a:rPr lang="tr-TR" sz="3600" b="1" dirty="0" smtClean="0">
                <a:latin typeface="Arial" pitchFamily="34" charset="0"/>
                <a:cs typeface="Arial" pitchFamily="34" charset="0"/>
              </a:rPr>
              <a:t> </a:t>
            </a:r>
            <a:r>
              <a:rPr lang="en-US" sz="3600" b="1" dirty="0" smtClean="0">
                <a:latin typeface="Arial" pitchFamily="34" charset="0"/>
                <a:cs typeface="Arial" pitchFamily="34" charset="0"/>
              </a:rPr>
              <a:t>which lesions will </a:t>
            </a:r>
            <a:r>
              <a:rPr lang="tr-TR" sz="3600" b="1" dirty="0" err="1" smtClean="0">
                <a:latin typeface="Arial" pitchFamily="34" charset="0"/>
                <a:cs typeface="Arial" pitchFamily="34" charset="0"/>
              </a:rPr>
              <a:t>progress</a:t>
            </a:r>
            <a:r>
              <a:rPr lang="en-US" sz="3600" b="1" dirty="0" smtClean="0">
                <a:latin typeface="Arial" pitchFamily="34" charset="0"/>
                <a:cs typeface="Arial" pitchFamily="34" charset="0"/>
              </a:rPr>
              <a:t>,</a:t>
            </a:r>
            <a:endParaRPr lang="tr-TR" sz="3600" b="1" dirty="0" smtClean="0">
              <a:latin typeface="Arial" pitchFamily="34" charset="0"/>
              <a:cs typeface="Arial" pitchFamily="34" charset="0"/>
            </a:endParaRPr>
          </a:p>
          <a:p>
            <a:pPr algn="ctr"/>
            <a:r>
              <a:rPr lang="en-US" sz="3600" b="1" dirty="0" smtClean="0">
                <a:latin typeface="Arial" pitchFamily="34" charset="0"/>
                <a:cs typeface="Arial" pitchFamily="34" charset="0"/>
              </a:rPr>
              <a:t> there is no indication for “preventive”</a:t>
            </a:r>
            <a:r>
              <a:rPr lang="tr-TR" sz="3600" b="1" dirty="0" smtClean="0">
                <a:latin typeface="Arial" pitchFamily="34" charset="0"/>
                <a:cs typeface="Arial" pitchFamily="34" charset="0"/>
              </a:rPr>
              <a:t> laparoscopy</a:t>
            </a:r>
          </a:p>
          <a:p>
            <a:pPr algn="ctr"/>
            <a:r>
              <a:rPr lang="tr-TR" sz="3600" b="1" dirty="0" smtClean="0">
                <a:latin typeface="Arial" pitchFamily="34" charset="0"/>
                <a:cs typeface="Arial" pitchFamily="34" charset="0"/>
              </a:rPr>
              <a:t> </a:t>
            </a:r>
            <a:r>
              <a:rPr lang="tr-TR" b="1" dirty="0" smtClean="0">
                <a:latin typeface="Arial" pitchFamily="34" charset="0"/>
                <a:cs typeface="Arial" pitchFamily="34" charset="0"/>
              </a:rPr>
              <a:t>(</a:t>
            </a:r>
            <a:r>
              <a:rPr lang="tr-TR" dirty="0" smtClean="0">
                <a:latin typeface="Arial" pitchFamily="34" charset="0"/>
                <a:cs typeface="Arial" pitchFamily="34" charset="0"/>
              </a:rPr>
              <a:t>Gordts S et al., 2015)</a:t>
            </a:r>
            <a:endParaRPr lang="tr-TR" b="1" dirty="0" smtClean="0">
              <a:latin typeface="Arial" pitchFamily="34" charset="0"/>
              <a:cs typeface="Arial" pitchFamily="34" charset="0"/>
            </a:endParaRPr>
          </a:p>
        </p:txBody>
      </p:sp>
      <p:sp>
        <p:nvSpPr>
          <p:cNvPr id="6" name="11 Dikdörtgen"/>
          <p:cNvSpPr/>
          <p:nvPr/>
        </p:nvSpPr>
        <p:spPr>
          <a:xfrm>
            <a:off x="843650" y="5341170"/>
            <a:ext cx="7272808" cy="707886"/>
          </a:xfrm>
          <a:prstGeom prst="rect">
            <a:avLst/>
          </a:prstGeom>
          <a:solidFill>
            <a:srgbClr val="FF0000"/>
          </a:solidFill>
          <a:effectLst/>
        </p:spPr>
        <p:txBody>
          <a:bodyPr wrap="square">
            <a:spAutoFit/>
          </a:bodyPr>
          <a:lstStyle/>
          <a:p>
            <a:pPr algn="ctr">
              <a:buClr>
                <a:srgbClr val="0070C0"/>
              </a:buClr>
            </a:pPr>
            <a:r>
              <a:rPr lang="tr-TR" sz="2000" b="1" dirty="0" smtClean="0">
                <a:latin typeface="Arial" pitchFamily="34" charset="0"/>
                <a:cs typeface="Arial" pitchFamily="34" charset="0"/>
              </a:rPr>
              <a:t>L</a:t>
            </a:r>
            <a:r>
              <a:rPr lang="en-US" sz="2000" b="1" dirty="0" err="1" smtClean="0">
                <a:latin typeface="Arial" pitchFamily="34" charset="0"/>
                <a:cs typeface="Arial" pitchFamily="34" charset="0"/>
              </a:rPr>
              <a:t>iterature</a:t>
            </a:r>
            <a:r>
              <a:rPr lang="tr-TR" sz="2000" b="1" dirty="0" smtClean="0">
                <a:latin typeface="Arial" pitchFamily="34" charset="0"/>
                <a:cs typeface="Arial" pitchFamily="34" charset="0"/>
              </a:rPr>
              <a:t> </a:t>
            </a:r>
            <a:r>
              <a:rPr lang="en-US" sz="2000" b="1" dirty="0" smtClean="0">
                <a:latin typeface="Arial" pitchFamily="34" charset="0"/>
                <a:cs typeface="Arial" pitchFamily="34" charset="0"/>
              </a:rPr>
              <a:t>does not yet confirm that </a:t>
            </a:r>
            <a:r>
              <a:rPr lang="tr-TR" sz="2000" b="1" dirty="0" err="1" smtClean="0">
                <a:latin typeface="Arial" pitchFamily="34" charset="0"/>
                <a:cs typeface="Arial" pitchFamily="34" charset="0"/>
              </a:rPr>
              <a:t>early</a:t>
            </a:r>
            <a:r>
              <a:rPr lang="tr-TR" sz="2000" b="1" dirty="0" smtClean="0">
                <a:latin typeface="Arial" pitchFamily="34" charset="0"/>
                <a:cs typeface="Arial" pitchFamily="34" charset="0"/>
              </a:rPr>
              <a:t> </a:t>
            </a:r>
            <a:r>
              <a:rPr lang="tr-TR" sz="2000" b="1" dirty="0" err="1" smtClean="0">
                <a:latin typeface="Arial" pitchFamily="34" charset="0"/>
                <a:cs typeface="Arial" pitchFamily="34" charset="0"/>
              </a:rPr>
              <a:t>treatment</a:t>
            </a:r>
            <a:r>
              <a:rPr lang="tr-TR" sz="2000" b="1" dirty="0" smtClean="0">
                <a:latin typeface="Arial" pitchFamily="34" charset="0"/>
                <a:cs typeface="Arial" pitchFamily="34" charset="0"/>
              </a:rPr>
              <a:t> </a:t>
            </a:r>
          </a:p>
          <a:p>
            <a:pPr algn="ctr">
              <a:buClr>
                <a:srgbClr val="0070C0"/>
              </a:buClr>
            </a:pPr>
            <a:r>
              <a:rPr lang="tr-TR" sz="2000" b="1" dirty="0" err="1" smtClean="0">
                <a:latin typeface="Arial" pitchFamily="34" charset="0"/>
                <a:cs typeface="Arial" pitchFamily="34" charset="0"/>
              </a:rPr>
              <a:t>prevents</a:t>
            </a:r>
            <a:r>
              <a:rPr lang="tr-TR" sz="2000" b="1" dirty="0" smtClean="0">
                <a:latin typeface="Arial" pitchFamily="34" charset="0"/>
                <a:cs typeface="Arial" pitchFamily="34" charset="0"/>
              </a:rPr>
              <a:t> </a:t>
            </a:r>
            <a:r>
              <a:rPr lang="en-US" sz="2000" b="1" dirty="0" smtClean="0">
                <a:latin typeface="Arial" pitchFamily="34" charset="0"/>
                <a:cs typeface="Arial" pitchFamily="34" charset="0"/>
              </a:rPr>
              <a:t>disease progression or long-term </a:t>
            </a:r>
            <a:r>
              <a:rPr lang="en-US" sz="2000" b="1" dirty="0" err="1" smtClean="0">
                <a:latin typeface="Arial" pitchFamily="34" charset="0"/>
                <a:cs typeface="Arial" pitchFamily="34" charset="0"/>
              </a:rPr>
              <a:t>sequelae</a:t>
            </a:r>
            <a:endParaRPr lang="tr-TR" sz="2000" b="1" dirty="0" smtClean="0">
              <a:latin typeface="Arial" pitchFamily="34" charset="0"/>
              <a:cs typeface="Arial" pitchFamily="34" charset="0"/>
            </a:endParaRPr>
          </a:p>
        </p:txBody>
      </p:sp>
    </p:spTree>
    <p:extLst>
      <p:ext uri="{BB962C8B-B14F-4D97-AF65-F5344CB8AC3E}">
        <p14:creationId xmlns:p14="http://schemas.microsoft.com/office/powerpoint/2010/main" val="2963336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a:solidFill>
            <a:srgbClr val="FF0000"/>
          </a:solidFill>
        </p:spPr>
        <p:txBody>
          <a:bodyPr/>
          <a:lstStyle/>
          <a:p>
            <a:r>
              <a:rPr lang="tr-TR" dirty="0" smtClean="0"/>
              <a:t>Can early treatment of adolescent endo Prevent adult  endo ?</a:t>
            </a:r>
          </a:p>
          <a:p>
            <a:endParaRPr lang="tr-TR" dirty="0"/>
          </a:p>
          <a:p>
            <a:r>
              <a:rPr lang="tr-TR" dirty="0" smtClean="0"/>
              <a:t>Unknown, No valid research</a:t>
            </a:r>
          </a:p>
          <a:p>
            <a:endParaRPr lang="tr-TR" dirty="0"/>
          </a:p>
        </p:txBody>
      </p:sp>
    </p:spTree>
    <p:extLst>
      <p:ext uri="{BB962C8B-B14F-4D97-AF65-F5344CB8AC3E}">
        <p14:creationId xmlns:p14="http://schemas.microsoft.com/office/powerpoint/2010/main" val="40887133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tr-TR" altLang="en-US" sz="3200" dirty="0">
                <a:solidFill>
                  <a:srgbClr val="FFFF00"/>
                </a:solidFill>
              </a:rPr>
              <a:t>S</a:t>
            </a:r>
            <a:r>
              <a:rPr lang="en-GB" altLang="en-US" sz="3200" dirty="0" smtClean="0">
                <a:solidFill>
                  <a:srgbClr val="FFFF00"/>
                </a:solidFill>
              </a:rPr>
              <a:t>urge</a:t>
            </a:r>
            <a:r>
              <a:rPr lang="tr-TR" altLang="en-US" sz="3200" dirty="0" smtClean="0">
                <a:solidFill>
                  <a:srgbClr val="FFFF00"/>
                </a:solidFill>
              </a:rPr>
              <a:t>ry</a:t>
            </a:r>
            <a:r>
              <a:rPr lang="en-GB" altLang="en-US" sz="3200" dirty="0" smtClean="0">
                <a:solidFill>
                  <a:srgbClr val="FFFF00"/>
                </a:solidFill>
              </a:rPr>
              <a:t> </a:t>
            </a:r>
          </a:p>
        </p:txBody>
      </p:sp>
      <p:sp>
        <p:nvSpPr>
          <p:cNvPr id="8195" name="Rectangle 3"/>
          <p:cNvSpPr>
            <a:spLocks noGrp="1" noChangeArrowheads="1"/>
          </p:cNvSpPr>
          <p:nvPr>
            <p:ph type="body" idx="1"/>
          </p:nvPr>
        </p:nvSpPr>
        <p:spPr/>
        <p:txBody>
          <a:bodyPr>
            <a:normAutofit fontScale="77500" lnSpcReduction="20000"/>
          </a:bodyPr>
          <a:lstStyle/>
          <a:p>
            <a:pPr marL="0" indent="0" eaLnBrk="1" hangingPunct="1">
              <a:buNone/>
            </a:pPr>
            <a:endParaRPr lang="en-GB" altLang="en-US" dirty="0" smtClean="0"/>
          </a:p>
          <a:p>
            <a:r>
              <a:rPr lang="en-GB" altLang="en-US" dirty="0" smtClean="0"/>
              <a:t>Is surgery more harmful or dangerous in teenagers than in adults </a:t>
            </a:r>
            <a:r>
              <a:rPr lang="en-GB" altLang="en-US" dirty="0" smtClean="0"/>
              <a:t>?</a:t>
            </a:r>
            <a:r>
              <a:rPr lang="tr-TR" altLang="en-US" dirty="0" smtClean="0"/>
              <a:t> </a:t>
            </a:r>
          </a:p>
          <a:p>
            <a:r>
              <a:rPr lang="en-GB" altLang="en-US" dirty="0" smtClean="0">
                <a:solidFill>
                  <a:srgbClr val="FFC000"/>
                </a:solidFill>
              </a:rPr>
              <a:t>We </a:t>
            </a:r>
            <a:r>
              <a:rPr lang="en-GB" altLang="en-US" dirty="0">
                <a:solidFill>
                  <a:srgbClr val="FFC000"/>
                </a:solidFill>
              </a:rPr>
              <a:t>do not know </a:t>
            </a:r>
            <a:endParaRPr lang="tr-TR" altLang="en-US" dirty="0" smtClean="0">
              <a:solidFill>
                <a:srgbClr val="FFC000"/>
              </a:solidFill>
            </a:endParaRPr>
          </a:p>
          <a:p>
            <a:pPr eaLnBrk="1" hangingPunct="1"/>
            <a:r>
              <a:rPr lang="en-GB" altLang="en-US" dirty="0" smtClean="0"/>
              <a:t>Are recurrence rates higher</a:t>
            </a:r>
            <a:r>
              <a:rPr lang="en-GB" altLang="en-US" dirty="0" smtClean="0"/>
              <a:t>?</a:t>
            </a:r>
            <a:r>
              <a:rPr lang="tr-TR" altLang="en-US" dirty="0" smtClean="0"/>
              <a:t> YES !</a:t>
            </a:r>
            <a:endParaRPr lang="en-GB" altLang="en-US" dirty="0" smtClean="0"/>
          </a:p>
          <a:p>
            <a:r>
              <a:rPr lang="en-GB" altLang="en-US" dirty="0"/>
              <a:t>Do medical treatment options work better or have less side effects in teenagers ? </a:t>
            </a:r>
            <a:r>
              <a:rPr lang="tr-TR" altLang="en-US" dirty="0" smtClean="0"/>
              <a:t>NO</a:t>
            </a:r>
            <a:endParaRPr lang="en-GB" altLang="en-US" dirty="0"/>
          </a:p>
          <a:p>
            <a:r>
              <a:rPr lang="en-GB" altLang="en-US" dirty="0"/>
              <a:t>Is surgery less effective in teenagers </a:t>
            </a:r>
            <a:r>
              <a:rPr lang="en-GB" altLang="en-US" dirty="0" smtClean="0"/>
              <a:t>?</a:t>
            </a:r>
            <a:r>
              <a:rPr lang="tr-TR" altLang="en-US" dirty="0" smtClean="0"/>
              <a:t>  NO</a:t>
            </a:r>
            <a:endParaRPr lang="en-GB" altLang="en-US" dirty="0"/>
          </a:p>
          <a:p>
            <a:r>
              <a:rPr lang="en-GB" altLang="en-US" dirty="0"/>
              <a:t>Is there evidence that endometriosis resolves on its own in teenagers </a:t>
            </a:r>
            <a:r>
              <a:rPr lang="en-GB" altLang="en-US" dirty="0" smtClean="0"/>
              <a:t>?</a:t>
            </a:r>
            <a:r>
              <a:rPr lang="tr-TR" altLang="en-US" dirty="0" smtClean="0"/>
              <a:t> SOMETIME</a:t>
            </a:r>
            <a:endParaRPr lang="tr-TR" altLang="en-US" dirty="0" smtClean="0"/>
          </a:p>
          <a:p>
            <a:r>
              <a:rPr lang="en-GB" altLang="en-US" dirty="0"/>
              <a:t>Does early diagnosis mean less destructive surgery </a:t>
            </a:r>
            <a:r>
              <a:rPr lang="en-GB" altLang="en-US" dirty="0"/>
              <a:t>? </a:t>
            </a:r>
            <a:endParaRPr lang="tr-TR" altLang="en-US" dirty="0" smtClean="0"/>
          </a:p>
          <a:p>
            <a:r>
              <a:rPr lang="en-GB" altLang="en-US" dirty="0" smtClean="0">
                <a:solidFill>
                  <a:srgbClr val="FFC000"/>
                </a:solidFill>
              </a:rPr>
              <a:t>We </a:t>
            </a:r>
            <a:r>
              <a:rPr lang="en-GB" altLang="en-US" dirty="0">
                <a:solidFill>
                  <a:srgbClr val="FFC000"/>
                </a:solidFill>
              </a:rPr>
              <a:t>do not know </a:t>
            </a:r>
            <a:endParaRPr lang="en-GB" altLang="en-US" dirty="0">
              <a:solidFill>
                <a:srgbClr val="FFC000"/>
              </a:solidFill>
            </a:endParaRPr>
          </a:p>
          <a:p>
            <a:pPr eaLnBrk="1" hangingPunct="1"/>
            <a:endParaRPr lang="en-GB" altLang="en-US" dirty="0" smtClean="0"/>
          </a:p>
        </p:txBody>
      </p:sp>
    </p:spTree>
    <p:extLst>
      <p:ext uri="{BB962C8B-B14F-4D97-AF65-F5344CB8AC3E}">
        <p14:creationId xmlns:p14="http://schemas.microsoft.com/office/powerpoint/2010/main" val="37339255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81" y="184749"/>
            <a:ext cx="903605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84313"/>
            <a:ext cx="623252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5 Düz Bağlayıcı"/>
          <p:cNvCxnSpPr/>
          <p:nvPr/>
        </p:nvCxnSpPr>
        <p:spPr>
          <a:xfrm>
            <a:off x="1547813" y="1773238"/>
            <a:ext cx="424815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9 Yuvarlatılmış Dikdörtgen"/>
          <p:cNvSpPr/>
          <p:nvPr/>
        </p:nvSpPr>
        <p:spPr>
          <a:xfrm>
            <a:off x="0" y="2276475"/>
            <a:ext cx="647700" cy="3603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1" name="10 Yuvarlatılmış Dikdörtgen"/>
          <p:cNvSpPr/>
          <p:nvPr/>
        </p:nvSpPr>
        <p:spPr>
          <a:xfrm>
            <a:off x="4427538" y="3141663"/>
            <a:ext cx="649287" cy="3587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8295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9944" y="3789362"/>
            <a:ext cx="2973387" cy="306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etin kutusu 4"/>
          <p:cNvSpPr txBox="1">
            <a:spLocks/>
          </p:cNvSpPr>
          <p:nvPr/>
        </p:nvSpPr>
        <p:spPr>
          <a:xfrm>
            <a:off x="8256699" y="1484313"/>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1</a:t>
            </a:r>
            <a:endParaRPr lang="en-GB" sz="2400" dirty="0">
              <a:solidFill>
                <a:srgbClr val="FF0000"/>
              </a:solidFill>
            </a:endParaRPr>
          </a:p>
        </p:txBody>
      </p:sp>
    </p:spTree>
    <p:extLst>
      <p:ext uri="{BB962C8B-B14F-4D97-AF65-F5344CB8AC3E}">
        <p14:creationId xmlns:p14="http://schemas.microsoft.com/office/powerpoint/2010/main" val="3071589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32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1426"/>
          <a:stretch/>
        </p:blipFill>
        <p:spPr bwMode="auto">
          <a:xfrm>
            <a:off x="386068" y="119655"/>
            <a:ext cx="8532440" cy="230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2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646846" y="2996952"/>
            <a:ext cx="5238750" cy="3608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7812360" y="119655"/>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5</a:t>
            </a:r>
            <a:endParaRPr lang="en-GB" sz="2400" dirty="0">
              <a:solidFill>
                <a:srgbClr val="FF0000"/>
              </a:solidFill>
            </a:endParaRPr>
          </a:p>
        </p:txBody>
      </p:sp>
      <p:sp>
        <p:nvSpPr>
          <p:cNvPr id="3" name="TextBox 2"/>
          <p:cNvSpPr txBox="1"/>
          <p:nvPr/>
        </p:nvSpPr>
        <p:spPr>
          <a:xfrm>
            <a:off x="3707904" y="3789040"/>
            <a:ext cx="747320" cy="369332"/>
          </a:xfrm>
          <a:prstGeom prst="rect">
            <a:avLst/>
          </a:prstGeom>
          <a:noFill/>
        </p:spPr>
        <p:txBody>
          <a:bodyPr wrap="none" rtlCol="0">
            <a:spAutoFit/>
          </a:bodyPr>
          <a:lstStyle/>
          <a:p>
            <a:r>
              <a:rPr lang="tr-TR" dirty="0" smtClean="0">
                <a:solidFill>
                  <a:srgbClr val="FF0000"/>
                </a:solidFill>
              </a:rPr>
              <a:t>N:105</a:t>
            </a:r>
            <a:endParaRPr lang="tr-TR" dirty="0">
              <a:solidFill>
                <a:srgbClr val="FF0000"/>
              </a:solidFill>
            </a:endParaRPr>
          </a:p>
        </p:txBody>
      </p:sp>
      <p:sp>
        <p:nvSpPr>
          <p:cNvPr id="4" name="Rectangle 3"/>
          <p:cNvSpPr/>
          <p:nvPr/>
        </p:nvSpPr>
        <p:spPr>
          <a:xfrm>
            <a:off x="1229028" y="2276872"/>
            <a:ext cx="6264696" cy="885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24, 36, </a:t>
            </a:r>
            <a:r>
              <a:rPr lang="en-US" dirty="0" smtClean="0">
                <a:solidFill>
                  <a:schemeClr val="tx1"/>
                </a:solidFill>
              </a:rPr>
              <a:t>60,</a:t>
            </a:r>
            <a:r>
              <a:rPr lang="tr-TR" dirty="0" smtClean="0">
                <a:solidFill>
                  <a:schemeClr val="tx1"/>
                </a:solidFill>
              </a:rPr>
              <a:t> </a:t>
            </a:r>
            <a:r>
              <a:rPr lang="en-US" dirty="0" smtClean="0">
                <a:solidFill>
                  <a:schemeClr val="tx1"/>
                </a:solidFill>
              </a:rPr>
              <a:t>and </a:t>
            </a:r>
            <a:r>
              <a:rPr lang="en-US" dirty="0">
                <a:solidFill>
                  <a:schemeClr val="tx1"/>
                </a:solidFill>
              </a:rPr>
              <a:t>96 months after the first-line surgery were 6.4%, 10%, 19.9% and 30.9%, respectively</a:t>
            </a:r>
            <a:endParaRPr lang="tr-TR" dirty="0"/>
          </a:p>
        </p:txBody>
      </p:sp>
    </p:spTree>
    <p:extLst>
      <p:ext uri="{BB962C8B-B14F-4D97-AF65-F5344CB8AC3E}">
        <p14:creationId xmlns:p14="http://schemas.microsoft.com/office/powerpoint/2010/main" val="32046568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23528" y="2132856"/>
            <a:ext cx="8229600" cy="4525963"/>
          </a:xfrm>
        </p:spPr>
        <p:txBody>
          <a:bodyPr/>
          <a:lstStyle/>
          <a:p>
            <a:r>
              <a:rPr lang="en-US" dirty="0"/>
              <a:t>the cumulative recurrence rate in </a:t>
            </a:r>
            <a:endParaRPr lang="tr-TR" dirty="0" smtClean="0"/>
          </a:p>
          <a:p>
            <a:r>
              <a:rPr lang="en-US" dirty="0" smtClean="0"/>
              <a:t>20–29 </a:t>
            </a:r>
            <a:r>
              <a:rPr lang="en-US" dirty="0"/>
              <a:t>years (43.3</a:t>
            </a:r>
            <a:r>
              <a:rPr lang="en-US" dirty="0" smtClean="0"/>
              <a:t>%</a:t>
            </a:r>
            <a:r>
              <a:rPr lang="tr-TR" dirty="0" smtClean="0"/>
              <a:t>)</a:t>
            </a:r>
            <a:r>
              <a:rPr lang="en-US" dirty="0" smtClean="0"/>
              <a:t> </a:t>
            </a:r>
            <a:endParaRPr lang="tr-TR" dirty="0" smtClean="0"/>
          </a:p>
          <a:p>
            <a:r>
              <a:rPr lang="en-US" dirty="0" smtClean="0"/>
              <a:t>30–39 </a:t>
            </a:r>
            <a:r>
              <a:rPr lang="en-US" dirty="0"/>
              <a:t>years (22.5</a:t>
            </a:r>
            <a:r>
              <a:rPr lang="en-US" dirty="0" smtClean="0"/>
              <a:t>%</a:t>
            </a:r>
            <a:r>
              <a:rPr lang="tr-TR" dirty="0" smtClean="0"/>
              <a:t>)</a:t>
            </a:r>
          </a:p>
          <a:p>
            <a:r>
              <a:rPr lang="en-US" dirty="0"/>
              <a:t>40–45 years (10.2%) </a:t>
            </a:r>
            <a:endParaRPr lang="tr-TR" dirty="0"/>
          </a:p>
          <a:p>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5" y="0"/>
            <a:ext cx="9144000" cy="1988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7275" y="2852936"/>
            <a:ext cx="4276725" cy="3922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a:spLocks/>
          </p:cNvSpPr>
          <p:nvPr/>
        </p:nvSpPr>
        <p:spPr>
          <a:xfrm>
            <a:off x="8215676" y="369332"/>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7</a:t>
            </a:r>
            <a:endParaRPr lang="en-GB" sz="2400" dirty="0">
              <a:solidFill>
                <a:srgbClr val="FF0000"/>
              </a:solidFill>
            </a:endParaRPr>
          </a:p>
        </p:txBody>
      </p:sp>
    </p:spTree>
    <p:extLst>
      <p:ext uri="{BB962C8B-B14F-4D97-AF65-F5344CB8AC3E}">
        <p14:creationId xmlns:p14="http://schemas.microsoft.com/office/powerpoint/2010/main" val="14535201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5536" y="332656"/>
            <a:ext cx="8136904" cy="619268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16 Y </a:t>
            </a:r>
            <a:br>
              <a:rPr lang="en-US" dirty="0"/>
            </a:br>
            <a:r>
              <a:rPr lang="en-US" dirty="0"/>
              <a:t/>
            </a:r>
            <a:br>
              <a:rPr lang="en-US" dirty="0"/>
            </a:br>
            <a:r>
              <a:rPr lang="en-US" dirty="0"/>
              <a:t>MENARŞ : 11 YAŞ </a:t>
            </a:r>
            <a:r>
              <a:rPr lang="tr-TR" dirty="0"/>
              <a:t>, </a:t>
            </a:r>
            <a:r>
              <a:rPr lang="en-US" dirty="0"/>
              <a:t>ADETLER DÜZENLİ, KANAMA NORMAL</a:t>
            </a:r>
            <a:br>
              <a:rPr lang="en-US" dirty="0"/>
            </a:br>
            <a:r>
              <a:rPr lang="en-US" dirty="0"/>
              <a:t/>
            </a:r>
            <a:br>
              <a:rPr lang="en-US" dirty="0"/>
            </a:br>
            <a:r>
              <a:rPr lang="en-US" dirty="0"/>
              <a:t>İLK ADETTEN BERİ DİSMENORE </a:t>
            </a:r>
            <a:r>
              <a:rPr lang="tr-TR" dirty="0"/>
              <a:t>,</a:t>
            </a:r>
            <a:r>
              <a:rPr lang="en-US" dirty="0"/>
              <a:t> DİSMENORE SEBEBİYLE 4 KEZ HASTANE BAŞVURUSU MEVCUT </a:t>
            </a:r>
            <a:br>
              <a:rPr lang="en-US" dirty="0"/>
            </a:br>
            <a:r>
              <a:rPr lang="en-US" dirty="0"/>
              <a:t>DİSMENORE </a:t>
            </a:r>
            <a:r>
              <a:rPr lang="tr-TR" dirty="0"/>
              <a:t>, </a:t>
            </a:r>
            <a:r>
              <a:rPr lang="en-US" dirty="0"/>
              <a:t>ANCAK MEDİKAL TEDAVİYLE RAHATLIYOR</a:t>
            </a:r>
            <a:br>
              <a:rPr lang="en-US" dirty="0"/>
            </a:br>
            <a:r>
              <a:rPr lang="en-US" dirty="0"/>
              <a:t/>
            </a:r>
            <a:br>
              <a:rPr lang="en-US" dirty="0"/>
            </a:br>
            <a:r>
              <a:rPr lang="en-US" dirty="0"/>
              <a:t>2 AY ÖNCE AKUT BAŞLAYAN KARIN AĞRISI, GİS YAKINMALARI İLE ACİLE GİDİYOR, AKUT BATIN AÇISINDAN DEĞERLENDİRİYOR AKUT BATIN DÜŞÜNÜLMÜYOR.</a:t>
            </a:r>
            <a:br>
              <a:rPr lang="en-US" dirty="0"/>
            </a:br>
            <a:r>
              <a:rPr lang="tr-TR" dirty="0"/>
              <a:t>USG </a:t>
            </a:r>
            <a:r>
              <a:rPr lang="en-US" dirty="0"/>
              <a:t>: 4 CM KİST </a:t>
            </a:r>
            <a:r>
              <a:rPr lang="tr-TR" dirty="0"/>
              <a:t>(Endo ?) </a:t>
            </a:r>
            <a:r>
              <a:rPr lang="en-US" dirty="0"/>
              <a:t>OLDUĞU SÖYLENİYOR</a:t>
            </a:r>
            <a:br>
              <a:rPr lang="en-US" dirty="0"/>
            </a:br>
            <a:r>
              <a:rPr lang="en-US" dirty="0"/>
              <a:t>AĞRI BİRKAÇ GÜN İÇİNDE GEÇİYOR.</a:t>
            </a:r>
            <a:br>
              <a:rPr lang="en-US" dirty="0"/>
            </a:br>
            <a:r>
              <a:rPr lang="en-US" dirty="0"/>
              <a:t/>
            </a:r>
            <a:br>
              <a:rPr lang="en-US" dirty="0"/>
            </a:br>
            <a:r>
              <a:rPr lang="en-US" dirty="0"/>
              <a:t>AĞRILAR DEVAM EDİNCE KADIN HAST VE DOĞUM UZM. BAŞVURUYOR</a:t>
            </a:r>
            <a:br>
              <a:rPr lang="en-US" dirty="0"/>
            </a:br>
            <a:r>
              <a:rPr lang="tr-TR" dirty="0"/>
              <a:t/>
            </a:r>
            <a:br>
              <a:rPr lang="tr-TR" dirty="0"/>
            </a:br>
            <a:r>
              <a:rPr lang="en-US" dirty="0"/>
              <a:t>USG: SOL 6 CM ENDOMETRİOMA</a:t>
            </a:r>
            <a:br>
              <a:rPr lang="en-US" dirty="0"/>
            </a:br>
            <a:r>
              <a:rPr lang="en-US" dirty="0"/>
              <a:t/>
            </a:r>
            <a:br>
              <a:rPr lang="en-US" dirty="0"/>
            </a:br>
            <a:endParaRPr lang="tr-TR" dirty="0"/>
          </a:p>
        </p:txBody>
      </p:sp>
    </p:spTree>
    <p:extLst>
      <p:ext uri="{BB962C8B-B14F-4D97-AF65-F5344CB8AC3E}">
        <p14:creationId xmlns:p14="http://schemas.microsoft.com/office/powerpoint/2010/main" val="34791010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143000"/>
          </a:xfrm>
        </p:spPr>
        <p:txBody>
          <a:bodyPr>
            <a:noAutofit/>
          </a:bodyPr>
          <a:lstStyle/>
          <a:p>
            <a:pPr algn="ctr"/>
            <a:r>
              <a:rPr lang="en-US" sz="3600" dirty="0" smtClean="0">
                <a:solidFill>
                  <a:srgbClr val="FFFF00"/>
                </a:solidFill>
              </a:rPr>
              <a:t>Persistence of Endometriosis After Correction of Obstructed Outflow Tract</a:t>
            </a:r>
            <a:endParaRPr lang="en-US" sz="3600" dirty="0">
              <a:solidFill>
                <a:srgbClr val="FFFF00"/>
              </a:solidFill>
            </a:endParaRPr>
          </a:p>
        </p:txBody>
      </p:sp>
      <p:sp>
        <p:nvSpPr>
          <p:cNvPr id="3" name="Content Placeholder 2"/>
          <p:cNvSpPr>
            <a:spLocks noGrp="1"/>
          </p:cNvSpPr>
          <p:nvPr>
            <p:ph sz="quarter" idx="1"/>
          </p:nvPr>
        </p:nvSpPr>
        <p:spPr>
          <a:xfrm>
            <a:off x="914400" y="1905000"/>
            <a:ext cx="7772400" cy="4572000"/>
          </a:xfrm>
        </p:spPr>
        <p:txBody>
          <a:bodyPr>
            <a:normAutofit fontScale="85000" lnSpcReduction="20000"/>
          </a:bodyPr>
          <a:lstStyle/>
          <a:p>
            <a:r>
              <a:rPr lang="en-US" sz="2800" dirty="0" smtClean="0"/>
              <a:t>5 Patients with Chronic Pelvic Pain and Obstructed Reproductive Tract Anomaly</a:t>
            </a:r>
          </a:p>
          <a:p>
            <a:pPr lvl="1"/>
            <a:r>
              <a:rPr lang="en-US" sz="2600" dirty="0" smtClean="0"/>
              <a:t>Case 1: 4 </a:t>
            </a:r>
            <a:r>
              <a:rPr lang="en-US" sz="2600" dirty="0" err="1" smtClean="0"/>
              <a:t>yrs</a:t>
            </a:r>
            <a:r>
              <a:rPr lang="en-US" sz="2600" dirty="0" smtClean="0"/>
              <a:t> later-Started on OCPS-No relief</a:t>
            </a:r>
          </a:p>
          <a:p>
            <a:pPr marL="320040" lvl="1" indent="0">
              <a:buNone/>
            </a:pPr>
            <a:r>
              <a:rPr lang="en-US" sz="2600" dirty="0"/>
              <a:t> </a:t>
            </a:r>
            <a:r>
              <a:rPr lang="en-US" sz="2600" dirty="0" smtClean="0"/>
              <a:t>   17 y/a Severe Dysmenorrhea Laparoscopy: Stage I</a:t>
            </a:r>
          </a:p>
          <a:p>
            <a:pPr lvl="1"/>
            <a:r>
              <a:rPr lang="en-US" sz="2600" dirty="0" smtClean="0"/>
              <a:t>Case 2: 13 y/a Right Obstructed </a:t>
            </a:r>
            <a:r>
              <a:rPr lang="en-US" sz="2600" dirty="0" err="1" smtClean="0"/>
              <a:t>Hemivagina</a:t>
            </a:r>
            <a:r>
              <a:rPr lang="en-US" sz="2600" dirty="0" smtClean="0"/>
              <a:t>-Fistulous Tract Created to non-Obstructed Vagina At age 15 Laparoscopy</a:t>
            </a:r>
          </a:p>
          <a:p>
            <a:pPr marL="320040" lvl="1" indent="0">
              <a:buNone/>
            </a:pPr>
            <a:r>
              <a:rPr lang="en-US" sz="2600" dirty="0"/>
              <a:t> </a:t>
            </a:r>
            <a:r>
              <a:rPr lang="en-US" sz="2600" dirty="0" smtClean="0"/>
              <a:t>   (Pain recurrence) Stage IV</a:t>
            </a:r>
          </a:p>
          <a:p>
            <a:r>
              <a:rPr lang="en-US" sz="2800" dirty="0" smtClean="0"/>
              <a:t>CONCL: Peritoneal Implants-Retrograde Menstruation Remain Active </a:t>
            </a:r>
          </a:p>
          <a:p>
            <a:r>
              <a:rPr lang="en-US" sz="2800" b="1" dirty="0" smtClean="0">
                <a:solidFill>
                  <a:srgbClr val="FFC000"/>
                </a:solidFill>
              </a:rPr>
              <a:t>Most Likely Endometriosis Resolves with Outflow Tract Correction but Not Always</a:t>
            </a:r>
          </a:p>
          <a:p>
            <a:pPr marL="0" indent="0">
              <a:buNone/>
            </a:pPr>
            <a:endParaRPr lang="en-US" dirty="0" smtClean="0"/>
          </a:p>
          <a:p>
            <a:pPr marL="0" indent="0" algn="r">
              <a:buNone/>
            </a:pPr>
            <a:r>
              <a:rPr lang="en-US" sz="2100" dirty="0" err="1" smtClean="0"/>
              <a:t>Silvera</a:t>
            </a:r>
            <a:r>
              <a:rPr lang="en-US" sz="2100" dirty="0" smtClean="0"/>
              <a:t>, S Laufer M J </a:t>
            </a:r>
            <a:r>
              <a:rPr lang="en-US" sz="2100" dirty="0" err="1" smtClean="0"/>
              <a:t>Pediatr</a:t>
            </a:r>
            <a:r>
              <a:rPr lang="en-US" sz="2100" dirty="0" smtClean="0"/>
              <a:t> </a:t>
            </a:r>
            <a:r>
              <a:rPr lang="en-US" sz="2100" dirty="0" err="1" smtClean="0"/>
              <a:t>Adolesc</a:t>
            </a:r>
            <a:r>
              <a:rPr lang="en-US" sz="2100" dirty="0" smtClean="0"/>
              <a:t> </a:t>
            </a:r>
            <a:r>
              <a:rPr lang="en-US" sz="2100" dirty="0" err="1" smtClean="0"/>
              <a:t>Gynecol</a:t>
            </a:r>
            <a:r>
              <a:rPr lang="en-US" sz="2100" dirty="0" smtClean="0"/>
              <a:t> 2013</a:t>
            </a:r>
            <a:endParaRPr lang="en-US" sz="2100" dirty="0"/>
          </a:p>
        </p:txBody>
      </p:sp>
    </p:spTree>
    <p:extLst>
      <p:ext uri="{BB962C8B-B14F-4D97-AF65-F5344CB8AC3E}">
        <p14:creationId xmlns:p14="http://schemas.microsoft.com/office/powerpoint/2010/main" val="7602627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685800" y="609600"/>
            <a:ext cx="7645400" cy="4819650"/>
          </a:xfrm>
          <a:prstGeom prst="rect">
            <a:avLst/>
          </a:prstGeom>
          <a:noFill/>
          <a:ln w="9525">
            <a:noFill/>
            <a:miter lim="800000"/>
            <a:headEnd/>
            <a:tailEnd/>
          </a:ln>
        </p:spPr>
        <p:txBody>
          <a:bodyPr anchor="ctr"/>
          <a:lstStyle/>
          <a:p>
            <a:pPr algn="ctr">
              <a:defRPr/>
            </a:pPr>
            <a:r>
              <a:rPr lang="fr-BE" sz="4400" b="1" dirty="0">
                <a:solidFill>
                  <a:schemeClr val="tx2">
                    <a:lumMod val="60000"/>
                    <a:lumOff val="40000"/>
                  </a:schemeClr>
                </a:solidFill>
              </a:rPr>
              <a:t>In cases of </a:t>
            </a:r>
            <a:r>
              <a:rPr lang="fr-BE" sz="4400" b="1" dirty="0" err="1">
                <a:solidFill>
                  <a:schemeClr val="tx2">
                    <a:lumMod val="60000"/>
                    <a:lumOff val="40000"/>
                  </a:schemeClr>
                </a:solidFill>
              </a:rPr>
              <a:t>ovarian</a:t>
            </a:r>
            <a:r>
              <a:rPr lang="fr-BE" sz="4400" b="1" dirty="0">
                <a:solidFill>
                  <a:schemeClr val="tx2">
                    <a:lumMod val="60000"/>
                    <a:lumOff val="40000"/>
                  </a:schemeClr>
                </a:solidFill>
              </a:rPr>
              <a:t> </a:t>
            </a:r>
            <a:r>
              <a:rPr lang="fr-BE" sz="4400" b="1" dirty="0" err="1">
                <a:solidFill>
                  <a:schemeClr val="tx2">
                    <a:lumMod val="60000"/>
                    <a:lumOff val="40000"/>
                  </a:schemeClr>
                </a:solidFill>
              </a:rPr>
              <a:t>endometriosis</a:t>
            </a:r>
            <a:r>
              <a:rPr lang="fr-BE" sz="4400" b="1" dirty="0">
                <a:solidFill>
                  <a:schemeClr val="tx2">
                    <a:lumMod val="60000"/>
                    <a:lumOff val="40000"/>
                  </a:schemeClr>
                </a:solidFill>
              </a:rPr>
              <a:t> (</a:t>
            </a:r>
            <a:r>
              <a:rPr lang="fr-BE" sz="4400" b="1" dirty="0" err="1">
                <a:solidFill>
                  <a:schemeClr val="tx2">
                    <a:lumMod val="60000"/>
                    <a:lumOff val="40000"/>
                  </a:schemeClr>
                </a:solidFill>
              </a:rPr>
              <a:t>surely</a:t>
            </a:r>
            <a:r>
              <a:rPr lang="fr-BE" sz="4400" b="1" dirty="0">
                <a:solidFill>
                  <a:schemeClr val="tx2">
                    <a:lumMod val="60000"/>
                    <a:lumOff val="40000"/>
                  </a:schemeClr>
                </a:solidFill>
              </a:rPr>
              <a:t> if </a:t>
            </a:r>
            <a:r>
              <a:rPr lang="fr-BE" sz="4400" b="1" dirty="0" err="1">
                <a:solidFill>
                  <a:schemeClr val="tx2">
                    <a:lumMod val="60000"/>
                    <a:lumOff val="40000"/>
                  </a:schemeClr>
                </a:solidFill>
              </a:rPr>
              <a:t>recurrent</a:t>
            </a:r>
            <a:r>
              <a:rPr lang="fr-BE" sz="4400" b="1" dirty="0">
                <a:solidFill>
                  <a:schemeClr val="tx2">
                    <a:lumMod val="60000"/>
                    <a:lumOff val="40000"/>
                  </a:schemeClr>
                </a:solidFill>
              </a:rPr>
              <a:t>), </a:t>
            </a:r>
            <a:r>
              <a:rPr lang="fr-BE" sz="4400" b="1" dirty="0" err="1">
                <a:solidFill>
                  <a:schemeClr val="tx2">
                    <a:lumMod val="60000"/>
                    <a:lumOff val="40000"/>
                  </a:schemeClr>
                </a:solidFill>
              </a:rPr>
              <a:t>fertility</a:t>
            </a:r>
            <a:r>
              <a:rPr lang="fr-BE" sz="4400" b="1" dirty="0">
                <a:solidFill>
                  <a:schemeClr val="tx2">
                    <a:lumMod val="60000"/>
                    <a:lumOff val="40000"/>
                  </a:schemeClr>
                </a:solidFill>
              </a:rPr>
              <a:t> </a:t>
            </a:r>
            <a:r>
              <a:rPr lang="fr-BE" sz="4400" b="1" dirty="0" err="1">
                <a:solidFill>
                  <a:schemeClr val="tx2">
                    <a:lumMod val="60000"/>
                    <a:lumOff val="40000"/>
                  </a:schemeClr>
                </a:solidFill>
              </a:rPr>
              <a:t>preservation</a:t>
            </a:r>
            <a:r>
              <a:rPr lang="fr-BE" sz="4400" b="1" dirty="0">
                <a:solidFill>
                  <a:schemeClr val="tx2">
                    <a:lumMod val="60000"/>
                    <a:lumOff val="40000"/>
                  </a:schemeClr>
                </a:solidFill>
              </a:rPr>
              <a:t> options </a:t>
            </a:r>
            <a:r>
              <a:rPr lang="fr-BE" sz="4400" b="1" dirty="0" err="1">
                <a:solidFill>
                  <a:schemeClr val="tx2">
                    <a:lumMod val="60000"/>
                    <a:lumOff val="40000"/>
                  </a:schemeClr>
                </a:solidFill>
              </a:rPr>
              <a:t>should</a:t>
            </a:r>
            <a:r>
              <a:rPr lang="fr-BE" sz="4400" b="1" dirty="0">
                <a:solidFill>
                  <a:schemeClr val="tx2">
                    <a:lumMod val="60000"/>
                    <a:lumOff val="40000"/>
                  </a:schemeClr>
                </a:solidFill>
              </a:rPr>
              <a:t> </a:t>
            </a:r>
            <a:r>
              <a:rPr lang="fr-BE" sz="4400" b="1" dirty="0" err="1">
                <a:solidFill>
                  <a:schemeClr val="tx2">
                    <a:lumMod val="60000"/>
                    <a:lumOff val="40000"/>
                  </a:schemeClr>
                </a:solidFill>
              </a:rPr>
              <a:t>be</a:t>
            </a:r>
            <a:r>
              <a:rPr lang="fr-BE" sz="4400" b="1" dirty="0">
                <a:solidFill>
                  <a:schemeClr val="tx2">
                    <a:lumMod val="60000"/>
                    <a:lumOff val="40000"/>
                  </a:schemeClr>
                </a:solidFill>
              </a:rPr>
              <a:t> </a:t>
            </a:r>
            <a:r>
              <a:rPr lang="fr-BE" sz="4400" b="1" dirty="0" err="1">
                <a:solidFill>
                  <a:schemeClr val="tx2">
                    <a:lumMod val="60000"/>
                    <a:lumOff val="40000"/>
                  </a:schemeClr>
                </a:solidFill>
              </a:rPr>
              <a:t>at</a:t>
            </a:r>
            <a:r>
              <a:rPr lang="fr-BE" sz="4400" b="1" dirty="0">
                <a:solidFill>
                  <a:schemeClr val="tx2">
                    <a:lumMod val="60000"/>
                    <a:lumOff val="40000"/>
                  </a:schemeClr>
                </a:solidFill>
              </a:rPr>
              <a:t> least </a:t>
            </a:r>
            <a:r>
              <a:rPr lang="fr-BE" sz="4400" b="1" dirty="0" err="1">
                <a:solidFill>
                  <a:schemeClr val="tx2">
                    <a:lumMod val="60000"/>
                    <a:lumOff val="40000"/>
                  </a:schemeClr>
                </a:solidFill>
              </a:rPr>
              <a:t>proposed</a:t>
            </a:r>
            <a:r>
              <a:rPr lang="fr-BE" sz="4400" b="1" dirty="0">
                <a:solidFill>
                  <a:schemeClr val="tx2">
                    <a:lumMod val="60000"/>
                    <a:lumOff val="40000"/>
                  </a:schemeClr>
                </a:solidFill>
              </a:rPr>
              <a:t> : oocytes  vitrification and /or  </a:t>
            </a:r>
            <a:r>
              <a:rPr lang="fr-BE" sz="4400" b="1" dirty="0" err="1">
                <a:solidFill>
                  <a:schemeClr val="tx2">
                    <a:lumMod val="60000"/>
                    <a:lumOff val="40000"/>
                  </a:schemeClr>
                </a:solidFill>
              </a:rPr>
              <a:t>ovarian</a:t>
            </a:r>
            <a:r>
              <a:rPr lang="fr-BE" sz="4400" b="1" dirty="0">
                <a:solidFill>
                  <a:schemeClr val="tx2">
                    <a:lumMod val="60000"/>
                    <a:lumOff val="40000"/>
                  </a:schemeClr>
                </a:solidFill>
              </a:rPr>
              <a:t> tissue  </a:t>
            </a:r>
            <a:r>
              <a:rPr lang="fr-BE" sz="4400" b="1" dirty="0" err="1">
                <a:solidFill>
                  <a:schemeClr val="tx2">
                    <a:lumMod val="60000"/>
                    <a:lumOff val="40000"/>
                  </a:schemeClr>
                </a:solidFill>
              </a:rPr>
              <a:t>freezing</a:t>
            </a:r>
            <a:endParaRPr lang="fr-FR" sz="4400" b="1" dirty="0">
              <a:solidFill>
                <a:schemeClr val="tx2">
                  <a:lumMod val="60000"/>
                  <a:lumOff val="40000"/>
                </a:schemeClr>
              </a:solidFill>
            </a:endParaRPr>
          </a:p>
        </p:txBody>
      </p:sp>
      <p:sp>
        <p:nvSpPr>
          <p:cNvPr id="84995" name="Text Box 3"/>
          <p:cNvSpPr txBox="1">
            <a:spLocks noChangeArrowheads="1"/>
          </p:cNvSpPr>
          <p:nvPr/>
        </p:nvSpPr>
        <p:spPr bwMode="auto">
          <a:xfrm>
            <a:off x="7131756" y="6165850"/>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endParaRPr lang="en-US" altLang="tr-TR" b="1"/>
          </a:p>
        </p:txBody>
      </p:sp>
    </p:spTree>
    <p:extLst>
      <p:ext uri="{BB962C8B-B14F-4D97-AF65-F5344CB8AC3E}">
        <p14:creationId xmlns:p14="http://schemas.microsoft.com/office/powerpoint/2010/main" val="10653038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181" y="0"/>
            <a:ext cx="7934325" cy="1643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702504"/>
            <a:ext cx="8229600" cy="3678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1183" y="1669048"/>
            <a:ext cx="7315200"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593640" y="773996"/>
            <a:ext cx="652743" cy="369332"/>
          </a:xfrm>
          <a:prstGeom prst="rect">
            <a:avLst/>
          </a:prstGeom>
          <a:solidFill>
            <a:srgbClr val="FFFF00"/>
          </a:solidFill>
        </p:spPr>
        <p:txBody>
          <a:bodyPr wrap="none" rtlCol="0">
            <a:spAutoFit/>
          </a:bodyPr>
          <a:lstStyle/>
          <a:p>
            <a:r>
              <a:rPr lang="tr-TR" dirty="0" smtClean="0">
                <a:solidFill>
                  <a:srgbClr val="FF0000"/>
                </a:solidFill>
              </a:rPr>
              <a:t>2004</a:t>
            </a:r>
            <a:endParaRPr lang="tr-TR" dirty="0">
              <a:solidFill>
                <a:srgbClr val="FF0000"/>
              </a:solidFill>
            </a:endParaRPr>
          </a:p>
        </p:txBody>
      </p:sp>
    </p:spTree>
    <p:extLst>
      <p:ext uri="{BB962C8B-B14F-4D97-AF65-F5344CB8AC3E}">
        <p14:creationId xmlns:p14="http://schemas.microsoft.com/office/powerpoint/2010/main" val="2827402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endParaRPr lang="tr-T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5" y="0"/>
            <a:ext cx="9140515"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788024" y="404664"/>
            <a:ext cx="1752916" cy="369332"/>
          </a:xfrm>
          <a:prstGeom prst="rect">
            <a:avLst/>
          </a:prstGeom>
          <a:solidFill>
            <a:srgbClr val="FFFF00"/>
          </a:solidFill>
        </p:spPr>
        <p:txBody>
          <a:bodyPr wrap="none" rtlCol="0">
            <a:spAutoFit/>
          </a:bodyPr>
          <a:lstStyle/>
          <a:p>
            <a:r>
              <a:rPr lang="tr-TR" dirty="0">
                <a:solidFill>
                  <a:srgbClr val="FF0000"/>
                </a:solidFill>
              </a:rPr>
              <a:t>DECEMBER 2018</a:t>
            </a:r>
            <a:endParaRPr lang="tr-TR" dirty="0">
              <a:solidFill>
                <a:srgbClr val="FF0000"/>
              </a:solidFill>
            </a:endParaRPr>
          </a:p>
        </p:txBody>
      </p:sp>
    </p:spTree>
    <p:extLst>
      <p:ext uri="{BB962C8B-B14F-4D97-AF65-F5344CB8AC3E}">
        <p14:creationId xmlns:p14="http://schemas.microsoft.com/office/powerpoint/2010/main" val="41412099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0"/>
            <a:ext cx="8229600" cy="70609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l"/>
            <a:r>
              <a:rPr lang="tr-TR" sz="1800" b="1" dirty="0" smtClean="0">
                <a:solidFill>
                  <a:srgbClr val="FFFF00"/>
                </a:solidFill>
                <a:latin typeface="Arial" pitchFamily="34" charset="0"/>
                <a:cs typeface="Arial" pitchFamily="34" charset="0"/>
              </a:rPr>
              <a:t>		CONCLUSIONS</a:t>
            </a:r>
            <a:endParaRPr lang="tr-TR" sz="1800" b="1" dirty="0">
              <a:solidFill>
                <a:srgbClr val="FFFF00"/>
              </a:solidFill>
              <a:latin typeface="Arial" pitchFamily="34" charset="0"/>
              <a:cs typeface="Arial" pitchFamily="34" charset="0"/>
            </a:endParaRPr>
          </a:p>
        </p:txBody>
      </p:sp>
      <p:sp>
        <p:nvSpPr>
          <p:cNvPr id="3" name="2 İçerik Yer Tutucusu"/>
          <p:cNvSpPr>
            <a:spLocks noGrp="1"/>
          </p:cNvSpPr>
          <p:nvPr>
            <p:ph idx="1"/>
          </p:nvPr>
        </p:nvSpPr>
        <p:spPr>
          <a:xfrm>
            <a:off x="323528" y="404664"/>
            <a:ext cx="8229600" cy="5040560"/>
          </a:xfrm>
        </p:spPr>
        <p:txBody>
          <a:bodyPr>
            <a:noAutofit/>
          </a:bodyPr>
          <a:lstStyle/>
          <a:p>
            <a:endParaRPr lang="tr-TR" sz="1600" dirty="0" smtClean="0">
              <a:latin typeface="Arial" pitchFamily="34" charset="0"/>
              <a:cs typeface="Arial" pitchFamily="34" charset="0"/>
            </a:endParaRPr>
          </a:p>
          <a:p>
            <a:pPr>
              <a:buClr>
                <a:schemeClr val="accent1"/>
              </a:buClr>
            </a:pPr>
            <a:r>
              <a:rPr lang="en-GB" altLang="en-US" sz="1600" dirty="0"/>
              <a:t>Endometriosis has its roots in adolescence</a:t>
            </a:r>
          </a:p>
          <a:p>
            <a:pPr>
              <a:buClr>
                <a:schemeClr val="accent1"/>
              </a:buClr>
            </a:pPr>
            <a:endParaRPr lang="tr-TR" sz="1600" dirty="0" smtClean="0">
              <a:latin typeface="Arial" pitchFamily="34" charset="0"/>
              <a:cs typeface="Arial" pitchFamily="34" charset="0"/>
            </a:endParaRPr>
          </a:p>
          <a:p>
            <a:pPr>
              <a:buClr>
                <a:schemeClr val="accent1"/>
              </a:buClr>
            </a:pPr>
            <a:r>
              <a:rPr lang="tr-TR" sz="1600" dirty="0" smtClean="0">
                <a:latin typeface="Arial" pitchFamily="34" charset="0"/>
                <a:cs typeface="Arial" pitchFamily="34" charset="0"/>
              </a:rPr>
              <a:t>“</a:t>
            </a:r>
            <a:r>
              <a:rPr lang="en-US" sz="1600" dirty="0" smtClean="0">
                <a:latin typeface="Arial" pitchFamily="34" charset="0"/>
                <a:cs typeface="Arial" pitchFamily="34" charset="0"/>
              </a:rPr>
              <a:t>initial endometriosis should always be treated to avoid worsening</a:t>
            </a:r>
            <a:r>
              <a:rPr lang="tr-TR" sz="1600" dirty="0" smtClean="0">
                <a:latin typeface="Arial" pitchFamily="34" charset="0"/>
                <a:cs typeface="Arial" pitchFamily="34" charset="0"/>
              </a:rPr>
              <a:t>”</a:t>
            </a:r>
            <a:r>
              <a:rPr lang="en-US" sz="1600" dirty="0" smtClean="0">
                <a:latin typeface="Arial" pitchFamily="34" charset="0"/>
                <a:cs typeface="Arial" pitchFamily="34" charset="0"/>
              </a:rPr>
              <a:t> </a:t>
            </a:r>
            <a:r>
              <a:rPr lang="tr-TR" sz="1600" dirty="0" smtClean="0">
                <a:latin typeface="Arial" pitchFamily="34" charset="0"/>
                <a:cs typeface="Arial" pitchFamily="34" charset="0"/>
              </a:rPr>
              <a:t>- </a:t>
            </a:r>
            <a:r>
              <a:rPr lang="en-US" sz="1600" dirty="0" smtClean="0">
                <a:latin typeface="Arial" pitchFamily="34" charset="0"/>
                <a:cs typeface="Arial" pitchFamily="34" charset="0"/>
              </a:rPr>
              <a:t> not supported by </a:t>
            </a:r>
            <a:r>
              <a:rPr lang="tr-TR" sz="1600" dirty="0" err="1" smtClean="0">
                <a:latin typeface="Arial" pitchFamily="34" charset="0"/>
                <a:cs typeface="Arial" pitchFamily="34" charset="0"/>
              </a:rPr>
              <a:t>science</a:t>
            </a:r>
            <a:endParaRPr lang="tr-TR" sz="1600" dirty="0" smtClean="0">
              <a:latin typeface="Arial" pitchFamily="34" charset="0"/>
              <a:cs typeface="Arial" pitchFamily="34" charset="0"/>
            </a:endParaRPr>
          </a:p>
          <a:p>
            <a:pPr>
              <a:buClr>
                <a:schemeClr val="accent1"/>
              </a:buClr>
            </a:pPr>
            <a:endParaRPr lang="tr-TR" sz="1600" dirty="0" smtClean="0">
              <a:latin typeface="Arial" pitchFamily="34" charset="0"/>
              <a:cs typeface="Arial" pitchFamily="34" charset="0"/>
            </a:endParaRPr>
          </a:p>
          <a:p>
            <a:pPr>
              <a:buClr>
                <a:schemeClr val="accent1"/>
              </a:buClr>
            </a:pPr>
            <a:r>
              <a:rPr lang="en-US" sz="1600" dirty="0" smtClean="0">
                <a:latin typeface="Arial" pitchFamily="34" charset="0"/>
                <a:cs typeface="Arial" pitchFamily="34" charset="0"/>
              </a:rPr>
              <a:t>early</a:t>
            </a:r>
            <a:r>
              <a:rPr lang="tr-TR" sz="1600" dirty="0" smtClean="0">
                <a:latin typeface="Arial" pitchFamily="34" charset="0"/>
                <a:cs typeface="Arial" pitchFamily="34" charset="0"/>
              </a:rPr>
              <a:t> </a:t>
            </a:r>
            <a:r>
              <a:rPr lang="tr-TR" sz="1600" dirty="0" err="1" smtClean="0">
                <a:latin typeface="Arial" pitchFamily="34" charset="0"/>
                <a:cs typeface="Arial" pitchFamily="34" charset="0"/>
              </a:rPr>
              <a:t>surgical</a:t>
            </a:r>
            <a:r>
              <a:rPr lang="tr-TR" sz="1600" dirty="0" smtClean="0">
                <a:latin typeface="Arial" pitchFamily="34" charset="0"/>
                <a:cs typeface="Arial" pitchFamily="34" charset="0"/>
              </a:rPr>
              <a:t> </a:t>
            </a:r>
            <a:r>
              <a:rPr lang="en-US" sz="1600" dirty="0" smtClean="0">
                <a:latin typeface="Arial" pitchFamily="34" charset="0"/>
                <a:cs typeface="Arial" pitchFamily="34" charset="0"/>
              </a:rPr>
              <a:t>diagnosis of teenage endometriosis simply increase</a:t>
            </a:r>
            <a:r>
              <a:rPr lang="tr-TR" sz="1600" dirty="0" smtClean="0">
                <a:latin typeface="Arial" pitchFamily="34" charset="0"/>
                <a:cs typeface="Arial" pitchFamily="34" charset="0"/>
              </a:rPr>
              <a:t>s</a:t>
            </a:r>
            <a:r>
              <a:rPr lang="en-US" sz="1600" dirty="0" smtClean="0">
                <a:latin typeface="Arial" pitchFamily="34" charset="0"/>
                <a:cs typeface="Arial" pitchFamily="34" charset="0"/>
              </a:rPr>
              <a:t> number</a:t>
            </a:r>
            <a:r>
              <a:rPr lang="tr-TR" sz="1600" dirty="0" smtClean="0">
                <a:latin typeface="Arial" pitchFamily="34" charset="0"/>
                <a:cs typeface="Arial" pitchFamily="34" charset="0"/>
              </a:rPr>
              <a:t> </a:t>
            </a:r>
            <a:r>
              <a:rPr lang="en-US" sz="1600" dirty="0" smtClean="0">
                <a:latin typeface="Arial" pitchFamily="34" charset="0"/>
                <a:cs typeface="Arial" pitchFamily="34" charset="0"/>
              </a:rPr>
              <a:t>of interventions</a:t>
            </a:r>
            <a:endParaRPr lang="tr-TR" sz="1600" dirty="0" smtClean="0">
              <a:latin typeface="Arial" pitchFamily="34" charset="0"/>
              <a:cs typeface="Arial" pitchFamily="34" charset="0"/>
            </a:endParaRPr>
          </a:p>
          <a:p>
            <a:pPr>
              <a:buClr>
                <a:schemeClr val="accent1"/>
              </a:buClr>
            </a:pPr>
            <a:endParaRPr lang="tr-TR" altLang="en-US" sz="1600" dirty="0" smtClean="0"/>
          </a:p>
          <a:p>
            <a:pPr>
              <a:buClr>
                <a:schemeClr val="accent1"/>
              </a:buClr>
            </a:pPr>
            <a:r>
              <a:rPr lang="en-GB" altLang="en-US" sz="1600" dirty="0" smtClean="0"/>
              <a:t>Current </a:t>
            </a:r>
            <a:r>
              <a:rPr lang="en-GB" altLang="en-US" sz="1600" dirty="0"/>
              <a:t>published evidence suggests surgical outcomes are similar to those in adult women</a:t>
            </a:r>
          </a:p>
          <a:p>
            <a:pPr>
              <a:buClr>
                <a:schemeClr val="accent1"/>
              </a:buClr>
            </a:pPr>
            <a:endParaRPr lang="tr-TR" sz="1600" dirty="0" smtClean="0"/>
          </a:p>
          <a:p>
            <a:pPr>
              <a:buClr>
                <a:schemeClr val="accent1"/>
              </a:buClr>
            </a:pPr>
            <a:r>
              <a:rPr lang="tr-TR" sz="1600" dirty="0"/>
              <a:t>P</a:t>
            </a:r>
            <a:r>
              <a:rPr lang="en-US" sz="1600" dirty="0" err="1" smtClean="0"/>
              <a:t>resence</a:t>
            </a:r>
            <a:r>
              <a:rPr lang="en-US" sz="1600" dirty="0" smtClean="0"/>
              <a:t> </a:t>
            </a:r>
            <a:r>
              <a:rPr lang="en-US" sz="1600" dirty="0"/>
              <a:t>of </a:t>
            </a:r>
            <a:r>
              <a:rPr lang="en-US" sz="1600" dirty="0" err="1"/>
              <a:t>endometrioma</a:t>
            </a:r>
            <a:r>
              <a:rPr lang="en-US" sz="1600" dirty="0"/>
              <a:t> alone is not an indication for surgery, especially in adolescents,</a:t>
            </a:r>
          </a:p>
          <a:p>
            <a:pPr>
              <a:buClr>
                <a:schemeClr val="accent1"/>
              </a:buClr>
            </a:pPr>
            <a:endParaRPr lang="tr-TR" sz="1600" dirty="0" smtClean="0">
              <a:latin typeface="Arial" pitchFamily="34" charset="0"/>
              <a:cs typeface="Arial" pitchFamily="34" charset="0"/>
            </a:endParaRPr>
          </a:p>
          <a:p>
            <a:pPr>
              <a:buClr>
                <a:schemeClr val="accent1"/>
              </a:buClr>
            </a:pPr>
            <a:r>
              <a:rPr lang="tr-TR" sz="1600" dirty="0">
                <a:latin typeface="Arial" pitchFamily="34" charset="0"/>
                <a:cs typeface="Arial" pitchFamily="34" charset="0"/>
              </a:rPr>
              <a:t>T</a:t>
            </a:r>
            <a:r>
              <a:rPr lang="en-US" sz="1600" dirty="0" smtClean="0">
                <a:latin typeface="Arial" pitchFamily="34" charset="0"/>
                <a:cs typeface="Arial" pitchFamily="34" charset="0"/>
              </a:rPr>
              <a:t>he goal </a:t>
            </a:r>
            <a:r>
              <a:rPr lang="tr-TR" sz="1600" dirty="0" err="1" smtClean="0">
                <a:latin typeface="Arial" pitchFamily="34" charset="0"/>
                <a:cs typeface="Arial" pitchFamily="34" charset="0"/>
              </a:rPr>
              <a:t>should</a:t>
            </a:r>
            <a:r>
              <a:rPr lang="tr-TR" sz="1600" dirty="0" smtClean="0">
                <a:latin typeface="Arial" pitchFamily="34" charset="0"/>
                <a:cs typeface="Arial" pitchFamily="34" charset="0"/>
              </a:rPr>
              <a:t> be</a:t>
            </a:r>
            <a:r>
              <a:rPr lang="en-US" sz="1600" dirty="0" smtClean="0">
                <a:latin typeface="Arial" pitchFamily="34" charset="0"/>
                <a:cs typeface="Arial" pitchFamily="34" charset="0"/>
              </a:rPr>
              <a:t> </a:t>
            </a:r>
            <a:r>
              <a:rPr lang="tr-TR" sz="1600" dirty="0" err="1" smtClean="0">
                <a:latin typeface="Arial" pitchFamily="34" charset="0"/>
                <a:cs typeface="Arial" pitchFamily="34" charset="0"/>
              </a:rPr>
              <a:t>to</a:t>
            </a:r>
            <a:r>
              <a:rPr lang="tr-TR" sz="1600" dirty="0" smtClean="0">
                <a:latin typeface="Arial" pitchFamily="34" charset="0"/>
                <a:cs typeface="Arial" pitchFamily="34" charset="0"/>
              </a:rPr>
              <a:t> </a:t>
            </a:r>
            <a:r>
              <a:rPr lang="en-US" sz="1600" dirty="0" err="1" smtClean="0">
                <a:latin typeface="Arial" pitchFamily="34" charset="0"/>
                <a:cs typeface="Arial" pitchFamily="34" charset="0"/>
              </a:rPr>
              <a:t>maximiz</a:t>
            </a:r>
            <a:r>
              <a:rPr lang="tr-TR" sz="1600" dirty="0" smtClean="0">
                <a:latin typeface="Arial" pitchFamily="34" charset="0"/>
                <a:cs typeface="Arial" pitchFamily="34" charset="0"/>
              </a:rPr>
              <a:t>e</a:t>
            </a:r>
            <a:r>
              <a:rPr lang="en-US" sz="1600" dirty="0" smtClean="0">
                <a:latin typeface="Arial" pitchFamily="34" charset="0"/>
                <a:cs typeface="Arial" pitchFamily="34" charset="0"/>
              </a:rPr>
              <a:t> the use of medical</a:t>
            </a:r>
            <a:r>
              <a:rPr lang="tr-TR" sz="1600" dirty="0" smtClean="0">
                <a:latin typeface="Arial" pitchFamily="34" charset="0"/>
                <a:cs typeface="Arial" pitchFamily="34" charset="0"/>
              </a:rPr>
              <a:t> </a:t>
            </a:r>
            <a:r>
              <a:rPr lang="en-US" sz="1600" dirty="0" smtClean="0">
                <a:latin typeface="Arial" pitchFamily="34" charset="0"/>
                <a:cs typeface="Arial" pitchFamily="34" charset="0"/>
              </a:rPr>
              <a:t>treatment and </a:t>
            </a:r>
            <a:r>
              <a:rPr lang="tr-TR" sz="1600" dirty="0" err="1" smtClean="0">
                <a:latin typeface="Arial" pitchFamily="34" charset="0"/>
                <a:cs typeface="Arial" pitchFamily="34" charset="0"/>
              </a:rPr>
              <a:t>to</a:t>
            </a:r>
            <a:r>
              <a:rPr lang="tr-TR" sz="1600" dirty="0" smtClean="0">
                <a:latin typeface="Arial" pitchFamily="34" charset="0"/>
                <a:cs typeface="Arial" pitchFamily="34" charset="0"/>
              </a:rPr>
              <a:t> </a:t>
            </a:r>
            <a:r>
              <a:rPr lang="en-US" sz="1600" dirty="0" smtClean="0">
                <a:latin typeface="Arial" pitchFamily="34" charset="0"/>
                <a:cs typeface="Arial" pitchFamily="34" charset="0"/>
              </a:rPr>
              <a:t>avoid repeated </a:t>
            </a:r>
            <a:r>
              <a:rPr lang="en-US" sz="1600" dirty="0" err="1" smtClean="0">
                <a:latin typeface="Arial" pitchFamily="34" charset="0"/>
                <a:cs typeface="Arial" pitchFamily="34" charset="0"/>
              </a:rPr>
              <a:t>surg</a:t>
            </a:r>
            <a:r>
              <a:rPr lang="tr-TR" sz="1600" dirty="0" err="1" smtClean="0">
                <a:latin typeface="Arial" pitchFamily="34" charset="0"/>
                <a:cs typeface="Arial" pitchFamily="34" charset="0"/>
              </a:rPr>
              <a:t>eries</a:t>
            </a:r>
            <a:endParaRPr lang="tr-TR" sz="1600" dirty="0" smtClean="0">
              <a:latin typeface="Arial" pitchFamily="34" charset="0"/>
              <a:cs typeface="Arial" pitchFamily="34" charset="0"/>
            </a:endParaRPr>
          </a:p>
          <a:p>
            <a:pPr>
              <a:buClr>
                <a:schemeClr val="accent1"/>
              </a:buClr>
            </a:pPr>
            <a:endParaRPr lang="tr-TR" sz="1600" dirty="0" smtClean="0">
              <a:latin typeface="Arial" pitchFamily="34" charset="0"/>
              <a:cs typeface="Arial" pitchFamily="34" charset="0"/>
            </a:endParaRPr>
          </a:p>
          <a:p>
            <a:r>
              <a:rPr lang="en-GB" altLang="tr-TR" sz="1600" dirty="0"/>
              <a:t>Medical therapy for endometriosis may inhibit disease progression.</a:t>
            </a:r>
          </a:p>
          <a:p>
            <a:r>
              <a:rPr lang="en-GB" altLang="tr-TR" sz="1600" dirty="0" smtClean="0"/>
              <a:t>GnRH </a:t>
            </a:r>
            <a:r>
              <a:rPr lang="en-GB" altLang="tr-TR" sz="1600" dirty="0"/>
              <a:t>agonists induce a </a:t>
            </a:r>
            <a:r>
              <a:rPr lang="en-GB" altLang="tr-TR" sz="1600" dirty="0" err="1"/>
              <a:t>hypoestrogenic</a:t>
            </a:r>
            <a:r>
              <a:rPr lang="en-GB" altLang="tr-TR" sz="1600" dirty="0"/>
              <a:t> environment and can be used for adolescents over 16 years of age.</a:t>
            </a:r>
          </a:p>
          <a:p>
            <a:pPr lvl="1"/>
            <a:r>
              <a:rPr lang="en-GB" altLang="tr-TR" sz="1200" dirty="0" smtClean="0"/>
              <a:t>Because </a:t>
            </a:r>
            <a:r>
              <a:rPr lang="en-GB" altLang="tr-TR" sz="1200" dirty="0"/>
              <a:t>of the side effects of GnRH agonists alone, add-back therapy (progestin alone, or </a:t>
            </a:r>
            <a:r>
              <a:rPr lang="en-GB" altLang="tr-TR" sz="1200" dirty="0" err="1"/>
              <a:t>estrogen</a:t>
            </a:r>
            <a:r>
              <a:rPr lang="en-GB" altLang="tr-TR" sz="1200" dirty="0"/>
              <a:t> and progestin) should always be prescribed along with calcium and vitamin D supplementation</a:t>
            </a:r>
          </a:p>
          <a:p>
            <a:r>
              <a:rPr lang="en-GB" altLang="tr-TR" sz="1600" dirty="0"/>
              <a:t>Endometriosis suppression is initially attempted with continuous combination </a:t>
            </a:r>
            <a:r>
              <a:rPr lang="en-GB" altLang="tr-TR" sz="2000" dirty="0" err="1">
                <a:solidFill>
                  <a:srgbClr val="FFC000"/>
                </a:solidFill>
              </a:rPr>
              <a:t>estrogen</a:t>
            </a:r>
            <a:r>
              <a:rPr lang="en-GB" altLang="tr-TR" sz="2000" dirty="0">
                <a:solidFill>
                  <a:srgbClr val="FFC000"/>
                </a:solidFill>
              </a:rPr>
              <a:t>/progestin or progestin-only hormonal therapy.</a:t>
            </a:r>
          </a:p>
          <a:p>
            <a:endParaRPr lang="en-GB" altLang="tr-TR" sz="2000" dirty="0">
              <a:solidFill>
                <a:srgbClr val="FFC000"/>
              </a:solidFill>
            </a:endParaRPr>
          </a:p>
          <a:p>
            <a:pPr>
              <a:buClr>
                <a:schemeClr val="accent1"/>
              </a:buClr>
            </a:pPr>
            <a:endParaRPr lang="tr-TR" sz="1600" dirty="0" smtClean="0">
              <a:latin typeface="Arial" pitchFamily="34" charset="0"/>
              <a:cs typeface="Arial" pitchFamily="34" charset="0"/>
            </a:endParaRPr>
          </a:p>
          <a:p>
            <a:pPr>
              <a:buClr>
                <a:schemeClr val="accent1"/>
              </a:buClr>
              <a:buNone/>
            </a:pPr>
            <a:endParaRPr lang="tr-TR" sz="1600" dirty="0" smtClean="0">
              <a:latin typeface="Arial" pitchFamily="34" charset="0"/>
              <a:cs typeface="Arial" pitchFamily="34" charset="0"/>
            </a:endParaRPr>
          </a:p>
          <a:p>
            <a:pPr>
              <a:buClr>
                <a:schemeClr val="accent1"/>
              </a:buClr>
              <a:buNone/>
            </a:pPr>
            <a:r>
              <a:rPr lang="tr-TR" sz="1600" dirty="0" smtClean="0">
                <a:latin typeface="Arial" pitchFamily="34" charset="0"/>
                <a:cs typeface="Arial" pitchFamily="34" charset="0"/>
              </a:rPr>
              <a:t>	</a:t>
            </a:r>
          </a:p>
          <a:p>
            <a:pPr>
              <a:buClr>
                <a:schemeClr val="accent1"/>
              </a:buClr>
              <a:buNone/>
            </a:pPr>
            <a:r>
              <a:rPr lang="tr-TR" sz="1600" dirty="0" smtClean="0">
                <a:latin typeface="Arial" pitchFamily="34" charset="0"/>
                <a:cs typeface="Arial" pitchFamily="34" charset="0"/>
              </a:rPr>
              <a:t>	</a:t>
            </a:r>
            <a:endParaRPr lang="tr-TR" sz="1600" dirty="0">
              <a:latin typeface="Arial" pitchFamily="34" charset="0"/>
              <a:cs typeface="Arial" pitchFamily="34" charset="0"/>
            </a:endParaRPr>
          </a:p>
        </p:txBody>
      </p:sp>
    </p:spTree>
    <p:extLst>
      <p:ext uri="{BB962C8B-B14F-4D97-AF65-F5344CB8AC3E}">
        <p14:creationId xmlns:p14="http://schemas.microsoft.com/office/powerpoint/2010/main" val="894952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335846"/>
            <a:ext cx="4572000" cy="6186309"/>
          </a:xfrm>
          <a:prstGeom prst="rect">
            <a:avLst/>
          </a:prstGeom>
          <a:solidFill>
            <a:srgbClr val="FF0000"/>
          </a:solidFill>
        </p:spPr>
        <p:txBody>
          <a:bodyPr>
            <a:spAutoFit/>
          </a:bodyPr>
          <a:lstStyle/>
          <a:p>
            <a:r>
              <a:rPr lang="en-US" dirty="0"/>
              <a:t>42 Y </a:t>
            </a:r>
          </a:p>
          <a:p>
            <a:endParaRPr lang="en-US" dirty="0"/>
          </a:p>
          <a:p>
            <a:r>
              <a:rPr lang="en-US" dirty="0"/>
              <a:t>DİSMENORE VAR, DİSPARONİ YOK</a:t>
            </a:r>
          </a:p>
          <a:p>
            <a:endParaRPr lang="en-US" dirty="0"/>
          </a:p>
          <a:p>
            <a:r>
              <a:rPr lang="en-US" dirty="0"/>
              <a:t>26 Y </a:t>
            </a:r>
            <a:r>
              <a:rPr lang="tr-TR" dirty="0"/>
              <a:t> </a:t>
            </a:r>
            <a:r>
              <a:rPr lang="en-US" dirty="0"/>
              <a:t>SAĞ OVER KİSTİ (ÇİKOLATA KİSTİ?) ÖYKÜSÜ</a:t>
            </a:r>
          </a:p>
          <a:p>
            <a:endParaRPr lang="en-US" dirty="0"/>
          </a:p>
          <a:p>
            <a:r>
              <a:rPr lang="en-US" dirty="0"/>
              <a:t>2 TANE ÇOCUĞU </a:t>
            </a:r>
            <a:r>
              <a:rPr lang="tr-TR" dirty="0"/>
              <a:t>VAR</a:t>
            </a:r>
            <a:endParaRPr lang="en-US" dirty="0"/>
          </a:p>
          <a:p>
            <a:endParaRPr lang="en-US" dirty="0"/>
          </a:p>
          <a:p>
            <a:pPr marL="457200" indent="-457200">
              <a:buAutoNum type="arabicPeriod"/>
            </a:pPr>
            <a:r>
              <a:rPr lang="en-US" dirty="0"/>
              <a:t>GEBELİK: SPONTAN</a:t>
            </a:r>
          </a:p>
          <a:p>
            <a:pPr marL="457200" indent="-457200">
              <a:buAutoNum type="arabicPeriod"/>
            </a:pPr>
            <a:r>
              <a:rPr lang="en-US" dirty="0"/>
              <a:t>GEBELİK: 5 YILLIK SEK</a:t>
            </a:r>
            <a:r>
              <a:rPr lang="tr-TR" dirty="0"/>
              <a:t>.</a:t>
            </a:r>
            <a:r>
              <a:rPr lang="en-US" dirty="0"/>
              <a:t> İNFERTİLİTE SONRASI SPONTAN</a:t>
            </a:r>
          </a:p>
          <a:p>
            <a:pPr marL="457200" indent="-457200">
              <a:buAutoNum type="arabicPeriod"/>
            </a:pPr>
            <a:endParaRPr lang="en-US" dirty="0"/>
          </a:p>
          <a:p>
            <a:r>
              <a:rPr lang="en-US" dirty="0"/>
              <a:t>ŞU AN ŞİKAYET: ADET SANCISININ DEVAMI VE ADET KANAMA MİKTARININ ARTMASI</a:t>
            </a:r>
          </a:p>
          <a:p>
            <a:pPr marL="457200" indent="-457200">
              <a:buAutoNum type="arabicPeriod"/>
            </a:pPr>
            <a:endParaRPr lang="en-US" dirty="0"/>
          </a:p>
          <a:p>
            <a:r>
              <a:rPr lang="en-US" dirty="0"/>
              <a:t>TV-USG:  SAĞ OVER </a:t>
            </a:r>
            <a:r>
              <a:rPr lang="tr-TR" dirty="0"/>
              <a:t> </a:t>
            </a:r>
            <a:r>
              <a:rPr lang="en-US" dirty="0"/>
              <a:t>4 CM</a:t>
            </a:r>
          </a:p>
          <a:p>
            <a:r>
              <a:rPr lang="en-US" dirty="0"/>
              <a:t>                 SOL OVER  3 CM </a:t>
            </a:r>
            <a:endParaRPr lang="tr-TR" dirty="0"/>
          </a:p>
          <a:p>
            <a:r>
              <a:rPr lang="tr-TR" dirty="0"/>
              <a:t>                </a:t>
            </a:r>
            <a:r>
              <a:rPr lang="en-US" dirty="0"/>
              <a:t>BİLATERAL ENDOMETRİOMA</a:t>
            </a:r>
          </a:p>
          <a:p>
            <a:r>
              <a:rPr lang="en-US" dirty="0"/>
              <a:t>                 DERİN ENDO NODÜL YOK. </a:t>
            </a:r>
          </a:p>
          <a:p>
            <a:r>
              <a:rPr lang="en-US" dirty="0"/>
              <a:t>                 UTERUS ADENOMYOTİK </a:t>
            </a:r>
            <a:r>
              <a:rPr lang="tr-TR" dirty="0"/>
              <a:t>  ?? </a:t>
            </a:r>
            <a:r>
              <a:rPr lang="tr-TR" dirty="0" smtClean="0"/>
              <a:t>      	</a:t>
            </a:r>
            <a:r>
              <a:rPr lang="en-US" dirty="0" smtClean="0"/>
              <a:t>GÖRÜNÜMDE</a:t>
            </a:r>
            <a:endParaRPr lang="en-US" dirty="0"/>
          </a:p>
        </p:txBody>
      </p:sp>
    </p:spTree>
    <p:extLst>
      <p:ext uri="{BB962C8B-B14F-4D97-AF65-F5344CB8AC3E}">
        <p14:creationId xmlns:p14="http://schemas.microsoft.com/office/powerpoint/2010/main" val="7128293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28650" y="365126"/>
            <a:ext cx="7886700" cy="1325563"/>
          </a:xfrm>
        </p:spPr>
        <p:txBody>
          <a:bodyPr/>
          <a:lstStyle/>
          <a:p>
            <a:r>
              <a:rPr lang="en-US" dirty="0" smtClean="0">
                <a:solidFill>
                  <a:srgbClr val="FFFF00"/>
                </a:solidFill>
              </a:rPr>
              <a:t>BU </a:t>
            </a:r>
            <a:r>
              <a:rPr lang="tr-TR" dirty="0" smtClean="0">
                <a:solidFill>
                  <a:srgbClr val="FFFF00"/>
                </a:solidFill>
              </a:rPr>
              <a:t>OLGUYU </a:t>
            </a:r>
            <a:r>
              <a:rPr lang="en-US" dirty="0" smtClean="0">
                <a:solidFill>
                  <a:srgbClr val="FFFF00"/>
                </a:solidFill>
              </a:rPr>
              <a:t> </a:t>
            </a:r>
            <a:r>
              <a:rPr lang="en-US" dirty="0" smtClean="0">
                <a:solidFill>
                  <a:srgbClr val="FFFF00"/>
                </a:solidFill>
              </a:rPr>
              <a:t>NASIL YÖNETELİM?</a:t>
            </a:r>
            <a:endParaRPr lang="en-US" dirty="0">
              <a:solidFill>
                <a:srgbClr val="FFFF00"/>
              </a:solidFill>
            </a:endParaRPr>
          </a:p>
        </p:txBody>
      </p:sp>
      <p:sp>
        <p:nvSpPr>
          <p:cNvPr id="5" name="Content Placeholder 2"/>
          <p:cNvSpPr>
            <a:spLocks noGrp="1"/>
          </p:cNvSpPr>
          <p:nvPr>
            <p:ph idx="1"/>
          </p:nvPr>
        </p:nvSpPr>
        <p:spPr>
          <a:xfrm>
            <a:off x="628650" y="1410419"/>
            <a:ext cx="7886700" cy="2489200"/>
          </a:xfrm>
        </p:spPr>
        <p:txBody>
          <a:bodyPr>
            <a:normAutofit fontScale="85000" lnSpcReduction="10000"/>
          </a:bodyPr>
          <a:lstStyle/>
          <a:p>
            <a:r>
              <a:rPr lang="en-US" dirty="0" err="1" smtClean="0"/>
              <a:t>Hiçbir</a:t>
            </a:r>
            <a:r>
              <a:rPr lang="en-US" dirty="0" smtClean="0"/>
              <a:t> </a:t>
            </a:r>
            <a:r>
              <a:rPr lang="en-US" dirty="0" err="1" smtClean="0"/>
              <a:t>Şey</a:t>
            </a:r>
            <a:r>
              <a:rPr lang="en-US" dirty="0" smtClean="0"/>
              <a:t> </a:t>
            </a:r>
            <a:r>
              <a:rPr lang="en-US" dirty="0" err="1" smtClean="0"/>
              <a:t>Yapmadan</a:t>
            </a:r>
            <a:r>
              <a:rPr lang="en-US" dirty="0" smtClean="0"/>
              <a:t> </a:t>
            </a:r>
            <a:r>
              <a:rPr lang="en-US" dirty="0" err="1" smtClean="0"/>
              <a:t>Bekleyelim</a:t>
            </a:r>
            <a:r>
              <a:rPr lang="en-US" dirty="0" smtClean="0"/>
              <a:t> </a:t>
            </a:r>
            <a:r>
              <a:rPr lang="en-US" dirty="0" err="1" smtClean="0"/>
              <a:t>Mi</a:t>
            </a:r>
            <a:r>
              <a:rPr lang="en-US" dirty="0" smtClean="0"/>
              <a:t>?</a:t>
            </a:r>
          </a:p>
          <a:p>
            <a:r>
              <a:rPr lang="en-US" dirty="0" err="1" smtClean="0"/>
              <a:t>Medikal</a:t>
            </a:r>
            <a:r>
              <a:rPr lang="en-US" dirty="0" smtClean="0"/>
              <a:t> </a:t>
            </a:r>
            <a:r>
              <a:rPr lang="en-US" dirty="0" err="1" smtClean="0"/>
              <a:t>Tedavi</a:t>
            </a:r>
            <a:r>
              <a:rPr lang="en-US" dirty="0" smtClean="0"/>
              <a:t> </a:t>
            </a:r>
            <a:r>
              <a:rPr lang="en-US" dirty="0" err="1" smtClean="0"/>
              <a:t>Yapalım</a:t>
            </a:r>
            <a:r>
              <a:rPr lang="en-US" dirty="0" smtClean="0"/>
              <a:t> </a:t>
            </a:r>
            <a:r>
              <a:rPr lang="en-US" dirty="0" err="1" smtClean="0"/>
              <a:t>Mı</a:t>
            </a:r>
            <a:r>
              <a:rPr lang="en-US" dirty="0" smtClean="0"/>
              <a:t>?</a:t>
            </a:r>
          </a:p>
          <a:p>
            <a:r>
              <a:rPr lang="en-US" dirty="0" err="1" smtClean="0"/>
              <a:t>Hangi</a:t>
            </a:r>
            <a:r>
              <a:rPr lang="en-US" dirty="0" smtClean="0"/>
              <a:t> </a:t>
            </a:r>
            <a:r>
              <a:rPr lang="en-US" dirty="0" err="1" smtClean="0"/>
              <a:t>Medikal</a:t>
            </a:r>
            <a:r>
              <a:rPr lang="en-US" dirty="0" smtClean="0"/>
              <a:t> </a:t>
            </a:r>
            <a:r>
              <a:rPr lang="en-US" dirty="0" err="1" smtClean="0"/>
              <a:t>Tedaviyi</a:t>
            </a:r>
            <a:r>
              <a:rPr lang="en-US" dirty="0" smtClean="0"/>
              <a:t> </a:t>
            </a:r>
            <a:r>
              <a:rPr lang="en-US" dirty="0" err="1" smtClean="0"/>
              <a:t>Seçelim</a:t>
            </a:r>
            <a:r>
              <a:rPr lang="en-US" dirty="0" smtClean="0"/>
              <a:t>? Ne Kadar </a:t>
            </a:r>
            <a:r>
              <a:rPr lang="en-US" dirty="0" err="1" smtClean="0"/>
              <a:t>Süre</a:t>
            </a:r>
            <a:r>
              <a:rPr lang="en-US" dirty="0" smtClean="0"/>
              <a:t>?</a:t>
            </a:r>
          </a:p>
          <a:p>
            <a:r>
              <a:rPr lang="en-US" dirty="0" err="1" smtClean="0"/>
              <a:t>Cerrahi</a:t>
            </a:r>
            <a:r>
              <a:rPr lang="en-US" dirty="0" smtClean="0"/>
              <a:t> </a:t>
            </a:r>
            <a:r>
              <a:rPr lang="en-US" dirty="0" err="1" smtClean="0"/>
              <a:t>Yapalım</a:t>
            </a:r>
            <a:r>
              <a:rPr lang="en-US" dirty="0" smtClean="0"/>
              <a:t> </a:t>
            </a:r>
            <a:r>
              <a:rPr lang="en-US" dirty="0" err="1" smtClean="0"/>
              <a:t>Mı</a:t>
            </a:r>
            <a:r>
              <a:rPr lang="en-US" dirty="0" smtClean="0"/>
              <a:t>?</a:t>
            </a:r>
          </a:p>
          <a:p>
            <a:r>
              <a:rPr lang="en-US" dirty="0" err="1" smtClean="0"/>
              <a:t>Hangi</a:t>
            </a:r>
            <a:r>
              <a:rPr lang="en-US" dirty="0" smtClean="0"/>
              <a:t> </a:t>
            </a:r>
            <a:r>
              <a:rPr lang="en-US" dirty="0" err="1" smtClean="0"/>
              <a:t>Cerrahiyi</a:t>
            </a:r>
            <a:r>
              <a:rPr lang="en-US" dirty="0" smtClean="0"/>
              <a:t> </a:t>
            </a:r>
            <a:r>
              <a:rPr lang="en-US" dirty="0" err="1" smtClean="0"/>
              <a:t>Uygulayalım</a:t>
            </a:r>
            <a:r>
              <a:rPr lang="en-US" dirty="0" smtClean="0"/>
              <a:t>?</a:t>
            </a:r>
          </a:p>
        </p:txBody>
      </p:sp>
      <p:sp>
        <p:nvSpPr>
          <p:cNvPr id="6" name="Rectangle 5"/>
          <p:cNvSpPr/>
          <p:nvPr/>
        </p:nvSpPr>
        <p:spPr>
          <a:xfrm>
            <a:off x="179512" y="3963409"/>
            <a:ext cx="8784976" cy="523220"/>
          </a:xfrm>
          <a:prstGeom prst="rect">
            <a:avLst/>
          </a:prstGeom>
        </p:spPr>
        <p:txBody>
          <a:bodyPr wrap="square">
            <a:spAutoFit/>
          </a:bodyPr>
          <a:lstStyle/>
          <a:p>
            <a:r>
              <a:rPr lang="en-US" sz="2800" dirty="0" smtClean="0">
                <a:solidFill>
                  <a:srgbClr val="FFFF00"/>
                </a:solidFill>
              </a:rPr>
              <a:t>BU HASTANIN KORKUSU YUMURTALIK KANSERİ OLMASI</a:t>
            </a:r>
            <a:endParaRPr lang="en-US" sz="2800" dirty="0">
              <a:solidFill>
                <a:srgbClr val="FFFF00"/>
              </a:solidFill>
            </a:endParaRPr>
          </a:p>
        </p:txBody>
      </p:sp>
      <p:sp>
        <p:nvSpPr>
          <p:cNvPr id="8" name="Content Placeholder 2"/>
          <p:cNvSpPr txBox="1">
            <a:spLocks/>
          </p:cNvSpPr>
          <p:nvPr/>
        </p:nvSpPr>
        <p:spPr>
          <a:xfrm>
            <a:off x="628650" y="5196748"/>
            <a:ext cx="7886700" cy="2489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Ne Kadar </a:t>
            </a:r>
            <a:r>
              <a:rPr lang="en-US" dirty="0" err="1" smtClean="0"/>
              <a:t>Riski</a:t>
            </a:r>
            <a:r>
              <a:rPr lang="en-US" dirty="0" smtClean="0"/>
              <a:t> </a:t>
            </a:r>
            <a:r>
              <a:rPr lang="en-US" dirty="0" err="1" smtClean="0"/>
              <a:t>Var</a:t>
            </a:r>
            <a:r>
              <a:rPr lang="en-US" dirty="0" smtClean="0"/>
              <a:t>?</a:t>
            </a:r>
          </a:p>
          <a:p>
            <a:r>
              <a:rPr lang="en-US" dirty="0" err="1" smtClean="0"/>
              <a:t>Yumurtalık</a:t>
            </a:r>
            <a:r>
              <a:rPr lang="en-US" dirty="0" smtClean="0"/>
              <a:t> </a:t>
            </a:r>
            <a:r>
              <a:rPr lang="en-US" dirty="0" err="1" smtClean="0"/>
              <a:t>Kanseri</a:t>
            </a:r>
            <a:r>
              <a:rPr lang="en-US" dirty="0" smtClean="0"/>
              <a:t> </a:t>
            </a:r>
            <a:r>
              <a:rPr lang="en-US" dirty="0" err="1" smtClean="0"/>
              <a:t>İçin</a:t>
            </a:r>
            <a:r>
              <a:rPr lang="en-US" dirty="0" smtClean="0"/>
              <a:t> Nasıl </a:t>
            </a:r>
            <a:r>
              <a:rPr lang="en-US" dirty="0" err="1" smtClean="0"/>
              <a:t>Yönetelim</a:t>
            </a:r>
            <a:r>
              <a:rPr lang="en-US" dirty="0" smtClean="0"/>
              <a:t>?</a:t>
            </a:r>
            <a:endParaRPr lang="en-US" dirty="0"/>
          </a:p>
        </p:txBody>
      </p:sp>
    </p:spTree>
    <p:extLst>
      <p:ext uri="{BB962C8B-B14F-4D97-AF65-F5344CB8AC3E}">
        <p14:creationId xmlns:p14="http://schemas.microsoft.com/office/powerpoint/2010/main" val="14111054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73982"/>
            <a:ext cx="8594179" cy="554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5877272"/>
            <a:ext cx="7172325"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7927900" y="73982"/>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301623778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solidFill>
                  <a:srgbClr val="FFFF00"/>
                </a:solidFill>
              </a:rPr>
              <a:t>Surgical management of endometriosis related  pain</a:t>
            </a:r>
            <a:br>
              <a:rPr lang="tr-TR" dirty="0" smtClean="0">
                <a:solidFill>
                  <a:srgbClr val="FFFF00"/>
                </a:solidFill>
              </a:rPr>
            </a:br>
            <a:r>
              <a:rPr lang="tr-TR" dirty="0" smtClean="0">
                <a:solidFill>
                  <a:srgbClr val="FFFF00"/>
                </a:solidFill>
              </a:rPr>
              <a:t>Indications:</a:t>
            </a:r>
            <a:endParaRPr lang="en-GB" dirty="0">
              <a:solidFill>
                <a:srgbClr val="FFFF00"/>
              </a:solidFill>
            </a:endParaRPr>
          </a:p>
        </p:txBody>
      </p:sp>
      <p:sp>
        <p:nvSpPr>
          <p:cNvPr id="3" name="İçerik Yer Tutucusu 2"/>
          <p:cNvSpPr>
            <a:spLocks noGrp="1"/>
          </p:cNvSpPr>
          <p:nvPr>
            <p:ph idx="1"/>
          </p:nvPr>
        </p:nvSpPr>
        <p:spPr/>
        <p:txBody>
          <a:bodyPr/>
          <a:lstStyle/>
          <a:p>
            <a:endParaRPr lang="tr-TR" dirty="0" smtClean="0"/>
          </a:p>
          <a:p>
            <a:r>
              <a:rPr lang="tr-TR" dirty="0" smtClean="0"/>
              <a:t>Who do not respond to medical therapy</a:t>
            </a:r>
          </a:p>
          <a:p>
            <a:r>
              <a:rPr lang="tr-TR" dirty="0" smtClean="0"/>
              <a:t>Who  decline medical therapy</a:t>
            </a:r>
          </a:p>
          <a:p>
            <a:r>
              <a:rPr lang="tr-TR" dirty="0" smtClean="0"/>
              <a:t>Who have contraindications  to medical therapy </a:t>
            </a:r>
          </a:p>
          <a:p>
            <a:r>
              <a:rPr lang="tr-TR" dirty="0" smtClean="0"/>
              <a:t>Who have an  acute ovarian cyst rupture</a:t>
            </a:r>
          </a:p>
          <a:p>
            <a:r>
              <a:rPr lang="tr-TR" dirty="0" smtClean="0"/>
              <a:t>Who have severe  invasive disease   (DIE)</a:t>
            </a:r>
          </a:p>
          <a:p>
            <a:endParaRPr lang="en-GB" dirty="0"/>
          </a:p>
        </p:txBody>
      </p:sp>
    </p:spTree>
    <p:extLst>
      <p:ext uri="{BB962C8B-B14F-4D97-AF65-F5344CB8AC3E}">
        <p14:creationId xmlns:p14="http://schemas.microsoft.com/office/powerpoint/2010/main" val="3716467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9144000"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33377"/>
          <a:stretch/>
        </p:blipFill>
        <p:spPr bwMode="auto">
          <a:xfrm>
            <a:off x="107504" y="2204864"/>
            <a:ext cx="5482805" cy="3782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156176" y="2492896"/>
            <a:ext cx="2808312" cy="2308324"/>
          </a:xfrm>
          <a:prstGeom prst="rect">
            <a:avLst/>
          </a:prstGeom>
          <a:noFill/>
        </p:spPr>
        <p:txBody>
          <a:bodyPr wrap="square" rtlCol="0">
            <a:spAutoFit/>
          </a:bodyPr>
          <a:lstStyle/>
          <a:p>
            <a:r>
              <a:rPr lang="en-US" dirty="0">
                <a:solidFill>
                  <a:srgbClr val="FFFF00"/>
                </a:solidFill>
              </a:rPr>
              <a:t>Researchers from BC Women's Hospital + Health Centre, BC Cancer Agency, Vancouver Coastal Health, the University of British Columbia and collaborators at Johns Hopkins Medical Institutions</a:t>
            </a:r>
            <a:endParaRPr lang="tr-TR" dirty="0">
              <a:solidFill>
                <a:srgbClr val="FFFF00"/>
              </a:solidFill>
            </a:endParaRPr>
          </a:p>
        </p:txBody>
      </p:sp>
      <p:sp>
        <p:nvSpPr>
          <p:cNvPr id="3" name="Oval 2"/>
          <p:cNvSpPr/>
          <p:nvPr/>
        </p:nvSpPr>
        <p:spPr>
          <a:xfrm>
            <a:off x="5148064" y="0"/>
            <a:ext cx="2232248" cy="5486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853115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BU </a:t>
            </a:r>
            <a:r>
              <a:rPr lang="tr-TR" dirty="0" smtClean="0">
                <a:solidFill>
                  <a:srgbClr val="FFFF00"/>
                </a:solidFill>
              </a:rPr>
              <a:t>OLGUYU</a:t>
            </a:r>
            <a:r>
              <a:rPr lang="en-US" dirty="0" smtClean="0">
                <a:solidFill>
                  <a:srgbClr val="FFFF00"/>
                </a:solidFill>
              </a:rPr>
              <a:t> </a:t>
            </a:r>
            <a:r>
              <a:rPr lang="en-US" dirty="0" smtClean="0">
                <a:solidFill>
                  <a:srgbClr val="FFFF00"/>
                </a:solidFill>
              </a:rPr>
              <a:t>NASIL YÖNETELİM?</a:t>
            </a:r>
            <a:endParaRPr lang="en-US" dirty="0">
              <a:solidFill>
                <a:srgbClr val="FFFF00"/>
              </a:solidFill>
            </a:endParaRPr>
          </a:p>
        </p:txBody>
      </p:sp>
      <p:sp>
        <p:nvSpPr>
          <p:cNvPr id="3" name="Content Placeholder 2"/>
          <p:cNvSpPr>
            <a:spLocks noGrp="1"/>
          </p:cNvSpPr>
          <p:nvPr>
            <p:ph idx="1"/>
          </p:nvPr>
        </p:nvSpPr>
        <p:spPr/>
        <p:txBody>
          <a:bodyPr/>
          <a:lstStyle/>
          <a:p>
            <a:r>
              <a:rPr lang="en-US" dirty="0" err="1" smtClean="0"/>
              <a:t>Medikal</a:t>
            </a:r>
            <a:r>
              <a:rPr lang="en-US" dirty="0" smtClean="0"/>
              <a:t> </a:t>
            </a:r>
            <a:r>
              <a:rPr lang="en-US" dirty="0" err="1" smtClean="0"/>
              <a:t>Tedavi</a:t>
            </a:r>
            <a:r>
              <a:rPr lang="en-US" dirty="0" smtClean="0"/>
              <a:t> </a:t>
            </a:r>
            <a:r>
              <a:rPr lang="en-US" dirty="0" err="1" smtClean="0"/>
              <a:t>Yapalım</a:t>
            </a:r>
            <a:r>
              <a:rPr lang="en-US" dirty="0" smtClean="0"/>
              <a:t> </a:t>
            </a:r>
            <a:r>
              <a:rPr lang="en-US" dirty="0" err="1" smtClean="0"/>
              <a:t>Mı</a:t>
            </a:r>
            <a:r>
              <a:rPr lang="en-US" dirty="0" smtClean="0"/>
              <a:t>?</a:t>
            </a:r>
          </a:p>
          <a:p>
            <a:r>
              <a:rPr lang="en-US" dirty="0" err="1" smtClean="0"/>
              <a:t>Yapacaksak</a:t>
            </a:r>
            <a:r>
              <a:rPr lang="en-US" dirty="0" smtClean="0"/>
              <a:t> </a:t>
            </a:r>
            <a:r>
              <a:rPr lang="en-US" dirty="0" err="1" smtClean="0"/>
              <a:t>Hangi</a:t>
            </a:r>
            <a:r>
              <a:rPr lang="en-US" dirty="0" smtClean="0"/>
              <a:t> </a:t>
            </a:r>
            <a:r>
              <a:rPr lang="en-US" dirty="0" err="1" smtClean="0"/>
              <a:t>İlacı</a:t>
            </a:r>
            <a:r>
              <a:rPr lang="en-US" dirty="0" smtClean="0"/>
              <a:t>, </a:t>
            </a:r>
            <a:r>
              <a:rPr lang="en-US" dirty="0" err="1" smtClean="0"/>
              <a:t>Hangi</a:t>
            </a:r>
            <a:r>
              <a:rPr lang="en-US" dirty="0" smtClean="0"/>
              <a:t> </a:t>
            </a:r>
            <a:r>
              <a:rPr lang="en-US" dirty="0" err="1" smtClean="0"/>
              <a:t>Süreyle</a:t>
            </a:r>
            <a:r>
              <a:rPr lang="en-US" dirty="0" smtClean="0"/>
              <a:t> </a:t>
            </a:r>
            <a:r>
              <a:rPr lang="en-US" dirty="0" err="1" smtClean="0"/>
              <a:t>Kullanacağız</a:t>
            </a:r>
            <a:r>
              <a:rPr lang="en-US" dirty="0" smtClean="0"/>
              <a:t>?</a:t>
            </a:r>
          </a:p>
          <a:p>
            <a:r>
              <a:rPr lang="en-US" dirty="0" err="1" smtClean="0"/>
              <a:t>Cerrahi</a:t>
            </a:r>
            <a:r>
              <a:rPr lang="en-US" dirty="0" smtClean="0"/>
              <a:t> </a:t>
            </a:r>
            <a:r>
              <a:rPr lang="en-US" dirty="0" err="1" smtClean="0"/>
              <a:t>Tedavi</a:t>
            </a:r>
            <a:r>
              <a:rPr lang="en-US" dirty="0" smtClean="0"/>
              <a:t> </a:t>
            </a:r>
            <a:r>
              <a:rPr lang="en-US" dirty="0" err="1" smtClean="0"/>
              <a:t>Yapalı</a:t>
            </a:r>
            <a:r>
              <a:rPr lang="tr-TR" dirty="0" smtClean="0"/>
              <a:t>m </a:t>
            </a:r>
            <a:r>
              <a:rPr lang="en-US" dirty="0" err="1" smtClean="0"/>
              <a:t>Mı</a:t>
            </a:r>
            <a:r>
              <a:rPr lang="en-US" dirty="0" smtClean="0"/>
              <a:t>? </a:t>
            </a:r>
          </a:p>
          <a:p>
            <a:r>
              <a:rPr lang="en-US" dirty="0" err="1" smtClean="0"/>
              <a:t>Yapacaksak</a:t>
            </a:r>
            <a:r>
              <a:rPr lang="en-US" dirty="0" smtClean="0"/>
              <a:t> </a:t>
            </a:r>
            <a:r>
              <a:rPr lang="en-US" dirty="0" err="1" smtClean="0"/>
              <a:t>Hangi</a:t>
            </a:r>
            <a:r>
              <a:rPr lang="en-US" dirty="0" smtClean="0"/>
              <a:t> </a:t>
            </a:r>
            <a:r>
              <a:rPr lang="en-US" dirty="0" err="1" smtClean="0"/>
              <a:t>Tür</a:t>
            </a:r>
            <a:r>
              <a:rPr lang="en-US" dirty="0" smtClean="0"/>
              <a:t> </a:t>
            </a:r>
            <a:r>
              <a:rPr lang="en-US" dirty="0" err="1" smtClean="0"/>
              <a:t>Cerrahi</a:t>
            </a:r>
            <a:r>
              <a:rPr lang="en-US" dirty="0" smtClean="0"/>
              <a:t> </a:t>
            </a:r>
            <a:r>
              <a:rPr lang="en-US" dirty="0" err="1" smtClean="0"/>
              <a:t>Yapalım</a:t>
            </a:r>
            <a:r>
              <a:rPr lang="en-US" dirty="0" smtClean="0"/>
              <a:t>?</a:t>
            </a:r>
          </a:p>
          <a:p>
            <a:r>
              <a:rPr lang="en-US" dirty="0" err="1" smtClean="0"/>
              <a:t>Hiçbir</a:t>
            </a:r>
            <a:r>
              <a:rPr lang="en-US" dirty="0" smtClean="0"/>
              <a:t> </a:t>
            </a:r>
            <a:r>
              <a:rPr lang="en-US" dirty="0" err="1" smtClean="0"/>
              <a:t>Şey</a:t>
            </a:r>
            <a:r>
              <a:rPr lang="en-US" dirty="0" smtClean="0"/>
              <a:t> </a:t>
            </a:r>
            <a:r>
              <a:rPr lang="en-US" dirty="0" err="1" smtClean="0"/>
              <a:t>Yapmadan</a:t>
            </a:r>
            <a:r>
              <a:rPr lang="en-US" dirty="0" smtClean="0"/>
              <a:t> </a:t>
            </a:r>
            <a:r>
              <a:rPr lang="en-US" dirty="0" err="1" smtClean="0"/>
              <a:t>Bekleyelim</a:t>
            </a:r>
            <a:r>
              <a:rPr lang="en-US" dirty="0" smtClean="0"/>
              <a:t> </a:t>
            </a:r>
            <a:r>
              <a:rPr lang="en-US" dirty="0" err="1" smtClean="0"/>
              <a:t>Mi</a:t>
            </a:r>
            <a:r>
              <a:rPr lang="en-US" dirty="0" smtClean="0"/>
              <a:t>?</a:t>
            </a:r>
          </a:p>
          <a:p>
            <a:r>
              <a:rPr lang="en-US" dirty="0" err="1" smtClean="0"/>
              <a:t>Konservatif</a:t>
            </a:r>
            <a:r>
              <a:rPr lang="en-US" dirty="0" smtClean="0"/>
              <a:t> </a:t>
            </a:r>
            <a:r>
              <a:rPr lang="tr-TR" dirty="0" err="1"/>
              <a:t>y</a:t>
            </a:r>
            <a:r>
              <a:rPr lang="en-US" dirty="0" err="1" smtClean="0"/>
              <a:t>aklaşırsak</a:t>
            </a:r>
            <a:r>
              <a:rPr lang="en-US" dirty="0" smtClean="0"/>
              <a:t> </a:t>
            </a:r>
            <a:r>
              <a:rPr lang="tr-TR" dirty="0"/>
              <a:t>b</a:t>
            </a:r>
            <a:r>
              <a:rPr lang="en-US" dirty="0" smtClean="0"/>
              <a:t>u </a:t>
            </a:r>
            <a:r>
              <a:rPr lang="tr-TR" dirty="0" smtClean="0"/>
              <a:t>olguyu</a:t>
            </a:r>
            <a:r>
              <a:rPr lang="en-US" dirty="0" smtClean="0"/>
              <a:t> </a:t>
            </a:r>
            <a:r>
              <a:rPr lang="tr-TR" dirty="0" err="1"/>
              <a:t>b</a:t>
            </a:r>
            <a:r>
              <a:rPr lang="en-US" dirty="0" err="1" smtClean="0"/>
              <a:t>ekleyen</a:t>
            </a:r>
            <a:r>
              <a:rPr lang="en-US" dirty="0" smtClean="0"/>
              <a:t> </a:t>
            </a:r>
            <a:r>
              <a:rPr lang="tr-TR" dirty="0" err="1"/>
              <a:t>t</a:t>
            </a:r>
            <a:r>
              <a:rPr lang="en-US" dirty="0" err="1" smtClean="0"/>
              <a:t>ehlikeler</a:t>
            </a:r>
            <a:r>
              <a:rPr lang="en-US" dirty="0" smtClean="0"/>
              <a:t> </a:t>
            </a:r>
            <a:r>
              <a:rPr lang="en-US" dirty="0" err="1" smtClean="0"/>
              <a:t>Neler</a:t>
            </a:r>
            <a:r>
              <a:rPr lang="en-US" dirty="0" smtClean="0"/>
              <a:t>?</a:t>
            </a:r>
            <a:endParaRPr lang="en-US" dirty="0"/>
          </a:p>
        </p:txBody>
      </p:sp>
    </p:spTree>
    <p:extLst>
      <p:ext uri="{BB962C8B-B14F-4D97-AF65-F5344CB8AC3E}">
        <p14:creationId xmlns:p14="http://schemas.microsoft.com/office/powerpoint/2010/main" val="13281173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a:xfrm>
            <a:off x="457200" y="1600201"/>
            <a:ext cx="7571184" cy="2404863"/>
          </a:xfrm>
          <a:solidFill>
            <a:srgbClr val="FF0000"/>
          </a:solidFill>
        </p:spPr>
        <p:txBody>
          <a:bodyPr>
            <a:normAutofit/>
          </a:bodyPr>
          <a:lstStyle/>
          <a:p>
            <a:r>
              <a:rPr lang="tr-TR" sz="4400" dirty="0" smtClean="0"/>
              <a:t>MOST WOMEN WİTH ENDOMETRİOSİS DO NOT DEVELOP OVARİAN CANCER</a:t>
            </a:r>
            <a:endParaRPr lang="tr-TR" sz="4400" dirty="0"/>
          </a:p>
        </p:txBody>
      </p:sp>
    </p:spTree>
    <p:extLst>
      <p:ext uri="{BB962C8B-B14F-4D97-AF65-F5344CB8AC3E}">
        <p14:creationId xmlns:p14="http://schemas.microsoft.com/office/powerpoint/2010/main" val="1546338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6632"/>
            <a:ext cx="4176464" cy="6443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339752" y="3789040"/>
            <a:ext cx="1985223" cy="369332"/>
          </a:xfrm>
          <a:prstGeom prst="rect">
            <a:avLst/>
          </a:prstGeom>
          <a:noFill/>
        </p:spPr>
        <p:txBody>
          <a:bodyPr wrap="none" rtlCol="0">
            <a:spAutoFit/>
          </a:bodyPr>
          <a:lstStyle/>
          <a:p>
            <a:r>
              <a:rPr lang="tr-TR" dirty="0" smtClean="0">
                <a:solidFill>
                  <a:srgbClr val="FF0000"/>
                </a:solidFill>
              </a:rPr>
              <a:t>Endometriosis:  1.4</a:t>
            </a:r>
            <a:endParaRPr lang="tr-TR" dirty="0">
              <a:solidFill>
                <a:srgbClr val="FF0000"/>
              </a:solidFill>
            </a:endParaRPr>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91" y="3645024"/>
            <a:ext cx="4171950"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572000" y="620687"/>
            <a:ext cx="4572000" cy="1754326"/>
          </a:xfrm>
          <a:prstGeom prst="rect">
            <a:avLst/>
          </a:prstGeom>
        </p:spPr>
        <p:txBody>
          <a:bodyPr>
            <a:spAutoFit/>
          </a:bodyPr>
          <a:lstStyle/>
          <a:p>
            <a:r>
              <a:rPr lang="en-US" altLang="en-US" dirty="0">
                <a:latin typeface="Times New Roman" pitchFamily="18" charset="0"/>
              </a:rPr>
              <a:t>Lifetime risk (general population): 	</a:t>
            </a:r>
            <a:r>
              <a:rPr lang="en-US" altLang="en-US" dirty="0" smtClean="0">
                <a:latin typeface="Times New Roman" pitchFamily="18" charset="0"/>
              </a:rPr>
              <a:t>1.</a:t>
            </a:r>
            <a:r>
              <a:rPr lang="tr-TR" altLang="en-US" dirty="0">
                <a:latin typeface="Times New Roman" pitchFamily="18" charset="0"/>
              </a:rPr>
              <a:t>3</a:t>
            </a:r>
            <a:r>
              <a:rPr lang="en-US" altLang="en-US" dirty="0">
                <a:latin typeface="Times New Roman" pitchFamily="18" charset="0"/>
              </a:rPr>
              <a:t>%</a:t>
            </a:r>
            <a:endParaRPr lang="tr-TR" altLang="en-US" dirty="0">
              <a:latin typeface="Times New Roman" pitchFamily="18" charset="0"/>
            </a:endParaRPr>
          </a:p>
          <a:p>
            <a:r>
              <a:rPr lang="en-US" altLang="en-US" dirty="0">
                <a:latin typeface="Times New Roman" pitchFamily="18" charset="0"/>
              </a:rPr>
              <a:t>BRCA 1 mutation </a:t>
            </a:r>
            <a:r>
              <a:rPr lang="en-US" altLang="en-US" dirty="0" smtClean="0">
                <a:latin typeface="Times New Roman" pitchFamily="18" charset="0"/>
              </a:rPr>
              <a:t>carrier</a:t>
            </a:r>
            <a:r>
              <a:rPr lang="tr-TR" altLang="en-US" dirty="0" smtClean="0">
                <a:latin typeface="Times New Roman" pitchFamily="18" charset="0"/>
              </a:rPr>
              <a:t> :  </a:t>
            </a:r>
            <a:r>
              <a:rPr lang="en-US" altLang="en-US" dirty="0" smtClean="0">
                <a:latin typeface="Times New Roman" pitchFamily="18" charset="0"/>
              </a:rPr>
              <a:t>60 </a:t>
            </a:r>
            <a:r>
              <a:rPr lang="en-US" altLang="en-US" dirty="0">
                <a:latin typeface="Times New Roman" pitchFamily="18" charset="0"/>
              </a:rPr>
              <a:t>%</a:t>
            </a:r>
            <a:endParaRPr lang="tr-TR" altLang="en-US" dirty="0">
              <a:latin typeface="Times New Roman" pitchFamily="18" charset="0"/>
            </a:endParaRPr>
          </a:p>
          <a:p>
            <a:r>
              <a:rPr lang="en-US" altLang="en-US" dirty="0">
                <a:latin typeface="Times New Roman" pitchFamily="18" charset="0"/>
              </a:rPr>
              <a:t>BRCA 2 mutation carrier: </a:t>
            </a:r>
            <a:r>
              <a:rPr lang="tr-TR" altLang="en-US" dirty="0" smtClean="0">
                <a:latin typeface="Times New Roman" pitchFamily="18" charset="0"/>
              </a:rPr>
              <a:t>  </a:t>
            </a:r>
            <a:r>
              <a:rPr lang="en-US" altLang="en-US" dirty="0" smtClean="0">
                <a:latin typeface="Times New Roman" pitchFamily="18" charset="0"/>
              </a:rPr>
              <a:t>30</a:t>
            </a:r>
            <a:r>
              <a:rPr lang="en-US" altLang="en-US" dirty="0">
                <a:latin typeface="Times New Roman" pitchFamily="18" charset="0"/>
              </a:rPr>
              <a:t>%    </a:t>
            </a:r>
            <a:r>
              <a:rPr lang="tr-TR" altLang="en-US" dirty="0">
                <a:latin typeface="Times New Roman" pitchFamily="18" charset="0"/>
              </a:rPr>
              <a:t>	</a:t>
            </a:r>
            <a:r>
              <a:rPr lang="en-US" altLang="en-US" dirty="0">
                <a:latin typeface="Times New Roman" pitchFamily="18" charset="0"/>
              </a:rPr>
              <a:t>                                                     </a:t>
            </a:r>
            <a:r>
              <a:rPr lang="tr-TR" altLang="en-US" dirty="0">
                <a:latin typeface="Times New Roman" pitchFamily="18" charset="0"/>
              </a:rPr>
              <a:t>								</a:t>
            </a:r>
            <a:endParaRPr lang="tr-TR" altLang="en-US" dirty="0">
              <a:solidFill>
                <a:srgbClr val="FFC000"/>
              </a:solidFill>
              <a:latin typeface="Times New Roman" pitchFamily="18" charset="0"/>
            </a:endParaRPr>
          </a:p>
          <a:p>
            <a:r>
              <a:rPr lang="en-US" altLang="en-US" dirty="0">
                <a:solidFill>
                  <a:srgbClr val="FFFF00"/>
                </a:solidFill>
                <a:latin typeface="Times New Roman" pitchFamily="18" charset="0"/>
              </a:rPr>
              <a:t>Endometriosis                </a:t>
            </a:r>
            <a:r>
              <a:rPr lang="en-US" altLang="en-US" dirty="0" smtClean="0">
                <a:solidFill>
                  <a:srgbClr val="FFFF00"/>
                </a:solidFill>
                <a:latin typeface="Times New Roman" pitchFamily="18" charset="0"/>
              </a:rPr>
              <a:t>   </a:t>
            </a:r>
            <a:r>
              <a:rPr lang="en-US" altLang="en-US" dirty="0">
                <a:solidFill>
                  <a:srgbClr val="FFFF00"/>
                </a:solidFill>
                <a:latin typeface="Times New Roman" pitchFamily="18" charset="0"/>
              </a:rPr>
              <a:t>2</a:t>
            </a:r>
            <a:r>
              <a:rPr lang="tr-TR" altLang="en-US" dirty="0">
                <a:solidFill>
                  <a:srgbClr val="FFFF00"/>
                </a:solidFill>
                <a:latin typeface="Times New Roman" pitchFamily="18" charset="0"/>
              </a:rPr>
              <a:t> </a:t>
            </a:r>
            <a:r>
              <a:rPr lang="en-US" altLang="en-US" dirty="0">
                <a:solidFill>
                  <a:srgbClr val="FFFF00"/>
                </a:solidFill>
                <a:latin typeface="Times New Roman" pitchFamily="18" charset="0"/>
              </a:rPr>
              <a:t>%</a:t>
            </a:r>
          </a:p>
        </p:txBody>
      </p:sp>
    </p:spTree>
    <p:extLst>
      <p:ext uri="{BB962C8B-B14F-4D97-AF65-F5344CB8AC3E}">
        <p14:creationId xmlns:p14="http://schemas.microsoft.com/office/powerpoint/2010/main" val="35699505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i="1" dirty="0">
              <a:solidFill>
                <a:srgbClr val="FFFF00"/>
              </a:solidFill>
            </a:endParaRPr>
          </a:p>
        </p:txBody>
      </p:sp>
      <p:sp>
        <p:nvSpPr>
          <p:cNvPr id="3" name="Content Placeholder 2"/>
          <p:cNvSpPr>
            <a:spLocks noGrp="1"/>
          </p:cNvSpPr>
          <p:nvPr>
            <p:ph idx="1"/>
          </p:nvPr>
        </p:nvSpPr>
        <p:spPr>
          <a:xfrm>
            <a:off x="457200" y="1997114"/>
            <a:ext cx="8229600" cy="4625609"/>
          </a:xfrm>
        </p:spPr>
        <p:txBody>
          <a:bodyPr>
            <a:normAutofit fontScale="92500" lnSpcReduction="20000"/>
          </a:bodyPr>
          <a:lstStyle/>
          <a:p>
            <a:r>
              <a:rPr lang="en-US" dirty="0"/>
              <a:t>1) </a:t>
            </a:r>
            <a:r>
              <a:rPr lang="en-US" dirty="0" smtClean="0"/>
              <a:t>Occurrence </a:t>
            </a:r>
            <a:r>
              <a:rPr lang="en-US" dirty="0"/>
              <a:t>at a younger </a:t>
            </a:r>
            <a:r>
              <a:rPr lang="en-US" dirty="0" smtClean="0"/>
              <a:t>age,</a:t>
            </a:r>
          </a:p>
          <a:p>
            <a:pPr marL="118830" indent="0">
              <a:buNone/>
            </a:pPr>
            <a:endParaRPr lang="en-US" dirty="0" smtClean="0"/>
          </a:p>
          <a:p>
            <a:r>
              <a:rPr lang="en-US" dirty="0" smtClean="0"/>
              <a:t>2</a:t>
            </a:r>
            <a:r>
              <a:rPr lang="en-US" dirty="0"/>
              <a:t>) </a:t>
            </a:r>
            <a:r>
              <a:rPr lang="en-US" dirty="0" smtClean="0"/>
              <a:t>Diagnosis </a:t>
            </a:r>
            <a:r>
              <a:rPr lang="en-US" dirty="0"/>
              <a:t>established at an earlier </a:t>
            </a:r>
            <a:r>
              <a:rPr lang="en-US" dirty="0" smtClean="0"/>
              <a:t>stage,</a:t>
            </a:r>
          </a:p>
          <a:p>
            <a:pPr marL="118830" indent="0">
              <a:buNone/>
            </a:pPr>
            <a:endParaRPr lang="en-US" dirty="0" smtClean="0"/>
          </a:p>
          <a:p>
            <a:r>
              <a:rPr lang="en-US" dirty="0" smtClean="0"/>
              <a:t>3</a:t>
            </a:r>
            <a:r>
              <a:rPr lang="en-US" dirty="0"/>
              <a:t>) </a:t>
            </a:r>
            <a:r>
              <a:rPr lang="en-US" dirty="0" smtClean="0"/>
              <a:t>Low</a:t>
            </a:r>
            <a:r>
              <a:rPr lang="en-US" dirty="0"/>
              <a:t>-</a:t>
            </a:r>
            <a:r>
              <a:rPr lang="en-US" dirty="0" smtClean="0"/>
              <a:t>grade,</a:t>
            </a:r>
            <a:endParaRPr lang="tr-TR" dirty="0" smtClean="0"/>
          </a:p>
          <a:p>
            <a:pPr marL="118830" indent="0">
              <a:buNone/>
            </a:pPr>
            <a:endParaRPr lang="en-US" dirty="0"/>
          </a:p>
          <a:p>
            <a:r>
              <a:rPr lang="en-US" dirty="0" smtClean="0"/>
              <a:t>4</a:t>
            </a:r>
            <a:r>
              <a:rPr lang="en-US" dirty="0"/>
              <a:t>) </a:t>
            </a:r>
            <a:r>
              <a:rPr lang="en-US" dirty="0" smtClean="0"/>
              <a:t>Better </a:t>
            </a:r>
            <a:r>
              <a:rPr lang="en-US" dirty="0"/>
              <a:t>overall survival</a:t>
            </a:r>
            <a:r>
              <a:rPr lang="en-US" dirty="0" smtClean="0"/>
              <a:t>.</a:t>
            </a:r>
            <a:endParaRPr lang="tr-TR" dirty="0" smtClean="0"/>
          </a:p>
          <a:p>
            <a:endParaRPr lang="tr-TR" dirty="0" smtClean="0"/>
          </a:p>
          <a:p>
            <a:r>
              <a:rPr lang="tr-TR" dirty="0" smtClean="0"/>
              <a:t>5) </a:t>
            </a:r>
            <a:r>
              <a:rPr lang="en-GB" altLang="zh-CN" dirty="0">
                <a:ea typeface="SimSun" pitchFamily="2" charset="-122"/>
              </a:rPr>
              <a:t>predominantly </a:t>
            </a:r>
            <a:r>
              <a:rPr lang="en-GB" altLang="zh-CN" dirty="0" err="1">
                <a:ea typeface="SimSun" pitchFamily="2" charset="-122"/>
              </a:rPr>
              <a:t>endometrioid</a:t>
            </a:r>
            <a:r>
              <a:rPr lang="en-GB" altLang="zh-CN" dirty="0">
                <a:ea typeface="SimSun" pitchFamily="2" charset="-122"/>
              </a:rPr>
              <a:t> and clear-cell type</a:t>
            </a:r>
          </a:p>
          <a:p>
            <a:endParaRPr lang="en-US" dirty="0"/>
          </a:p>
          <a:p>
            <a:endParaRPr lang="en-US" dirty="0"/>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black">
                    <a:tint val="95000"/>
                  </a:prstClr>
                </a:solidFill>
                <a:latin typeface="Corbel"/>
              </a:rPr>
              <a:pPr/>
              <a:t>62</a:t>
            </a:fld>
            <a:endParaRPr lang="en-US">
              <a:solidFill>
                <a:prstClr val="black">
                  <a:tint val="95000"/>
                </a:prstClr>
              </a:solidFill>
              <a:latin typeface="Corbel"/>
            </a:endParaRPr>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332656"/>
            <a:ext cx="7343775"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96762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p:cNvSpPr>
            <a:spLocks noGrp="1"/>
          </p:cNvSpPr>
          <p:nvPr>
            <p:ph type="title"/>
          </p:nvPr>
        </p:nvSpPr>
        <p:spPr/>
        <p:txBody>
          <a:bodyPr>
            <a:normAutofit fontScale="90000"/>
          </a:bodyPr>
          <a:lstStyle/>
          <a:p>
            <a:pPr eaLnBrk="1" hangingPunct="1">
              <a:defRPr/>
            </a:pPr>
            <a:r>
              <a:rPr lang="en-US" altLang="en-US" sz="2800" dirty="0">
                <a:solidFill>
                  <a:srgbClr val="FFFF00"/>
                </a:solidFill>
                <a:ea typeface="ＭＳ Ｐゴシック" pitchFamily="34" charset="-128"/>
              </a:rPr>
              <a:t> Development of low-grade </a:t>
            </a:r>
            <a:r>
              <a:rPr lang="en-US" altLang="en-US" sz="2800" dirty="0" err="1">
                <a:solidFill>
                  <a:srgbClr val="FFFF00"/>
                </a:solidFill>
                <a:ea typeface="ＭＳ Ｐゴシック" pitchFamily="34" charset="-128"/>
              </a:rPr>
              <a:t>endometrioid</a:t>
            </a:r>
            <a:r>
              <a:rPr lang="en-US" altLang="en-US" sz="2800" dirty="0">
                <a:solidFill>
                  <a:srgbClr val="FFFF00"/>
                </a:solidFill>
                <a:ea typeface="ＭＳ Ｐゴシック" pitchFamily="34" charset="-128"/>
              </a:rPr>
              <a:t> and clear cell carcinoma from endometriosis by</a:t>
            </a:r>
            <a:br>
              <a:rPr lang="en-US" altLang="en-US" sz="2800" dirty="0">
                <a:solidFill>
                  <a:srgbClr val="FFFF00"/>
                </a:solidFill>
                <a:ea typeface="ＭＳ Ｐゴシック" pitchFamily="34" charset="-128"/>
              </a:rPr>
            </a:br>
            <a:r>
              <a:rPr lang="en-US" altLang="en-US" sz="2800" dirty="0">
                <a:solidFill>
                  <a:srgbClr val="FFFF00"/>
                </a:solidFill>
                <a:ea typeface="ＭＳ Ｐゴシック" pitchFamily="34" charset="-128"/>
              </a:rPr>
              <a:t>retrograde menstruation</a:t>
            </a:r>
          </a:p>
        </p:txBody>
      </p:sp>
      <p:pic>
        <p:nvPicPr>
          <p:cNvPr id="121858"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9485" t="-24094" r="-32664" b="-31107"/>
          <a:stretch>
            <a:fillRect/>
          </a:stretch>
        </p:blipFill>
        <p:spPr>
          <a:xfrm>
            <a:off x="827584" y="188640"/>
            <a:ext cx="8610600" cy="7866063"/>
          </a:xfrm>
        </p:spPr>
      </p:pic>
      <p:sp>
        <p:nvSpPr>
          <p:cNvPr id="121859" name="TextBox 4"/>
          <p:cNvSpPr txBox="1">
            <a:spLocks noChangeArrowheads="1"/>
          </p:cNvSpPr>
          <p:nvPr/>
        </p:nvSpPr>
        <p:spPr bwMode="auto">
          <a:xfrm>
            <a:off x="1371600" y="6642100"/>
            <a:ext cx="61722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000" b="1">
                <a:solidFill>
                  <a:schemeClr val="tx1"/>
                </a:solidFill>
                <a:latin typeface="Times New Roman" pitchFamily="18" charset="0"/>
                <a:ea typeface="MS PGothic" pitchFamily="34" charset="-128"/>
              </a:defRPr>
            </a:lvl1pPr>
            <a:lvl2pPr marL="742950" indent="-285750">
              <a:spcBef>
                <a:spcPct val="20000"/>
              </a:spcBef>
              <a:buClr>
                <a:schemeClr val="accent2"/>
              </a:buClr>
              <a:buFont typeface="Wingdings 2" pitchFamily="18" charset="2"/>
              <a:buChar char=""/>
              <a:defRPr sz="2600">
                <a:solidFill>
                  <a:schemeClr val="tx1"/>
                </a:solidFill>
                <a:latin typeface="Times New Roman" pitchFamily="18" charset="0"/>
                <a:ea typeface="MS PGothic" pitchFamily="34" charset="-128"/>
              </a:defRPr>
            </a:lvl2pPr>
            <a:lvl3pPr marL="1143000" indent="-228600">
              <a:spcBef>
                <a:spcPct val="20000"/>
              </a:spcBef>
              <a:buClr>
                <a:srgbClr val="FF953E"/>
              </a:buClr>
              <a:buFont typeface="Wingdings 2" pitchFamily="18" charset="2"/>
              <a:buChar char=""/>
              <a:defRPr sz="2400">
                <a:solidFill>
                  <a:schemeClr val="tx1"/>
                </a:solidFill>
                <a:latin typeface="Times New Roman" pitchFamily="18" charset="0"/>
                <a:ea typeface="MS PGothic" pitchFamily="34" charset="-128"/>
              </a:defRPr>
            </a:lvl3pPr>
            <a:lvl4pPr marL="1600200" indent="-228600">
              <a:spcBef>
                <a:spcPct val="20000"/>
              </a:spcBef>
              <a:buClr>
                <a:srgbClr val="F8BD52"/>
              </a:buClr>
              <a:buFont typeface="Wingdings 2" pitchFamily="18" charset="2"/>
              <a:buChar char=""/>
              <a:defRPr sz="2200">
                <a:solidFill>
                  <a:schemeClr val="tx1"/>
                </a:solidFill>
                <a:latin typeface="Times New Roman" pitchFamily="18" charset="0"/>
                <a:ea typeface="MS PGothic" pitchFamily="34" charset="-128"/>
              </a:defRPr>
            </a:lvl4pPr>
            <a:lvl5pPr marL="2057400" indent="-228600">
              <a:spcBef>
                <a:spcPct val="20000"/>
              </a:spcBef>
              <a:buClr>
                <a:srgbClr val="46A6BD"/>
              </a:buClr>
              <a:buFont typeface="Wingdings 2" pitchFamily="18" charset="2"/>
              <a:buChar char=""/>
              <a:defRPr sz="2000">
                <a:solidFill>
                  <a:schemeClr val="tx1"/>
                </a:solidFill>
                <a:latin typeface="Times New Roman" pitchFamily="18" charset="0"/>
                <a:ea typeface="MS PGothic" pitchFamily="34" charset="-128"/>
              </a:defRPr>
            </a:lvl5pPr>
            <a:lvl6pPr marL="25146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6pPr>
            <a:lvl7pPr marL="29718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7pPr>
            <a:lvl8pPr marL="34290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8pPr>
            <a:lvl9pPr marL="38862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9pPr>
          </a:lstStyle>
          <a:p>
            <a:pPr eaLnBrk="1" hangingPunct="1">
              <a:spcBef>
                <a:spcPct val="0"/>
              </a:spcBef>
              <a:buClrTx/>
              <a:buSzTx/>
              <a:buFontTx/>
              <a:buNone/>
            </a:pPr>
            <a:r>
              <a:rPr lang="en-US" altLang="en-US" sz="800" b="0">
                <a:solidFill>
                  <a:srgbClr val="FFFFFF"/>
                </a:solidFill>
                <a:latin typeface="Calibri" pitchFamily="34" charset="0"/>
              </a:rPr>
              <a:t>Kurman RJ, Shih IM. The origin and pathogenesis of epithelial ovarian cancer: a proposed unifying theory. Am J Surg Pathol. 2010; 34:433–443.</a:t>
            </a:r>
          </a:p>
        </p:txBody>
      </p:sp>
    </p:spTree>
    <p:extLst>
      <p:ext uri="{BB962C8B-B14F-4D97-AF65-F5344CB8AC3E}">
        <p14:creationId xmlns:p14="http://schemas.microsoft.com/office/powerpoint/2010/main" val="1139963187"/>
      </p:ext>
    </p:ext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Text Box 2"/>
          <p:cNvSpPr txBox="1">
            <a:spLocks noChangeArrowheads="1"/>
          </p:cNvSpPr>
          <p:nvPr/>
        </p:nvSpPr>
        <p:spPr bwMode="auto">
          <a:xfrm>
            <a:off x="423334" y="290514"/>
            <a:ext cx="8499123" cy="2123658"/>
          </a:xfrm>
          <a:prstGeom prst="rect">
            <a:avLst/>
          </a:prstGeom>
          <a:noFill/>
          <a:ln>
            <a:noFill/>
          </a:ln>
          <a:effectLst>
            <a:outerShdw dist="71842"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lvl1pPr marL="457200" indent="-457200">
              <a:defRPr sz="2400">
                <a:solidFill>
                  <a:schemeClr val="tx1"/>
                </a:solidFill>
                <a:latin typeface="Times" pitchFamily="18" charset="0"/>
              </a:defRPr>
            </a:lvl1pPr>
            <a:lvl2pPr marL="914400" indent="-457200">
              <a:defRPr sz="2400">
                <a:solidFill>
                  <a:schemeClr val="tx1"/>
                </a:solidFill>
                <a:latin typeface="Times" pitchFamily="18" charset="0"/>
              </a:defRPr>
            </a:lvl2pPr>
            <a:lvl3pPr marL="1371600" indent="-457200">
              <a:defRPr sz="2400">
                <a:solidFill>
                  <a:schemeClr val="tx1"/>
                </a:solidFill>
                <a:latin typeface="Times" pitchFamily="18" charset="0"/>
              </a:defRPr>
            </a:lvl3pPr>
            <a:lvl4pPr marL="1828800" indent="-457200">
              <a:defRPr sz="2400">
                <a:solidFill>
                  <a:schemeClr val="tx1"/>
                </a:solidFill>
                <a:latin typeface="Times" pitchFamily="18" charset="0"/>
              </a:defRPr>
            </a:lvl4pPr>
            <a:lvl5pPr marL="2286000" indent="-457200">
              <a:defRPr sz="2400">
                <a:solidFill>
                  <a:schemeClr val="tx1"/>
                </a:solidFill>
                <a:latin typeface="Times" pitchFamily="18" charset="0"/>
              </a:defRPr>
            </a:lvl5pPr>
            <a:lvl6pPr marL="2743200" indent="-457200" eaLnBrk="0" fontAlgn="base" hangingPunct="0">
              <a:spcBef>
                <a:spcPct val="0"/>
              </a:spcBef>
              <a:spcAft>
                <a:spcPct val="0"/>
              </a:spcAft>
              <a:defRPr sz="2400">
                <a:solidFill>
                  <a:schemeClr val="tx1"/>
                </a:solidFill>
                <a:latin typeface="Times" pitchFamily="18" charset="0"/>
              </a:defRPr>
            </a:lvl6pPr>
            <a:lvl7pPr marL="3200400" indent="-457200" eaLnBrk="0" fontAlgn="base" hangingPunct="0">
              <a:spcBef>
                <a:spcPct val="0"/>
              </a:spcBef>
              <a:spcAft>
                <a:spcPct val="0"/>
              </a:spcAft>
              <a:defRPr sz="2400">
                <a:solidFill>
                  <a:schemeClr val="tx1"/>
                </a:solidFill>
                <a:latin typeface="Times" pitchFamily="18" charset="0"/>
              </a:defRPr>
            </a:lvl7pPr>
            <a:lvl8pPr marL="3657600" indent="-457200" eaLnBrk="0" fontAlgn="base" hangingPunct="0">
              <a:spcBef>
                <a:spcPct val="0"/>
              </a:spcBef>
              <a:spcAft>
                <a:spcPct val="0"/>
              </a:spcAft>
              <a:defRPr sz="2400">
                <a:solidFill>
                  <a:schemeClr val="tx1"/>
                </a:solidFill>
                <a:latin typeface="Times" pitchFamily="18" charset="0"/>
              </a:defRPr>
            </a:lvl8pPr>
            <a:lvl9pPr marL="4114800" indent="-457200" eaLnBrk="0" fontAlgn="base" hangingPunct="0">
              <a:spcBef>
                <a:spcPct val="0"/>
              </a:spcBef>
              <a:spcAft>
                <a:spcPct val="0"/>
              </a:spcAft>
              <a:defRPr sz="2400">
                <a:solidFill>
                  <a:schemeClr val="tx1"/>
                </a:solidFill>
                <a:latin typeface="Times" pitchFamily="18" charset="0"/>
              </a:defRPr>
            </a:lvl9pPr>
          </a:lstStyle>
          <a:p>
            <a:pPr algn="ctr"/>
            <a:r>
              <a:rPr lang="de-DE" altLang="zh-CN" sz="4000" b="1" dirty="0" smtClean="0">
                <a:solidFill>
                  <a:srgbClr val="FFFF00"/>
                </a:solidFill>
                <a:latin typeface="Arial" pitchFamily="34" charset="0"/>
                <a:ea typeface="SimSun" pitchFamily="2" charset="-122"/>
              </a:rPr>
              <a:t>Endometriosis </a:t>
            </a:r>
            <a:r>
              <a:rPr lang="de-DE" altLang="zh-CN" sz="4000" b="1" dirty="0">
                <a:solidFill>
                  <a:srgbClr val="FFFF00"/>
                </a:solidFill>
                <a:latin typeface="Arial" pitchFamily="34" charset="0"/>
                <a:ea typeface="SimSun" pitchFamily="2" charset="-122"/>
              </a:rPr>
              <a:t>and Cancer</a:t>
            </a:r>
            <a:r>
              <a:rPr lang="de-DE" altLang="zh-CN" sz="4000" b="1" dirty="0" smtClean="0">
                <a:solidFill>
                  <a:srgbClr val="FFFF00"/>
                </a:solidFill>
                <a:latin typeface="Arial" pitchFamily="34" charset="0"/>
                <a:ea typeface="SimSun" pitchFamily="2" charset="-122"/>
              </a:rPr>
              <a:t>: </a:t>
            </a:r>
            <a:r>
              <a:rPr lang="de-DE" altLang="zh-CN" sz="4000" b="1" dirty="0">
                <a:solidFill>
                  <a:srgbClr val="FFFF00"/>
                </a:solidFill>
                <a:latin typeface="Arial" pitchFamily="34" charset="0"/>
                <a:ea typeface="SimSun" pitchFamily="2" charset="-122"/>
              </a:rPr>
              <a:t>Hypotheses</a:t>
            </a:r>
          </a:p>
          <a:p>
            <a:pPr algn="ctr"/>
            <a:endParaRPr lang="de-DE" altLang="zh-CN" sz="2800" b="1" dirty="0">
              <a:solidFill>
                <a:srgbClr val="FFFFFF"/>
              </a:solidFill>
              <a:latin typeface="Arial" pitchFamily="34" charset="0"/>
              <a:ea typeface="SimSun" pitchFamily="2" charset="-122"/>
            </a:endParaRPr>
          </a:p>
          <a:p>
            <a:pPr marL="0" indent="0"/>
            <a:r>
              <a:rPr lang="de-DE" altLang="zh-CN" dirty="0">
                <a:solidFill>
                  <a:srgbClr val="FFFFFF"/>
                </a:solidFill>
                <a:effectLst>
                  <a:outerShdw blurRad="38100" dist="38100" dir="2700000" algn="tl">
                    <a:srgbClr val="000000">
                      <a:alpha val="43137"/>
                    </a:srgbClr>
                  </a:outerShdw>
                </a:effectLst>
                <a:latin typeface="Arial" pitchFamily="34" charset="0"/>
                <a:ea typeface="SimSun" pitchFamily="2" charset="-122"/>
              </a:rPr>
              <a:t>	</a:t>
            </a:r>
          </a:p>
        </p:txBody>
      </p:sp>
      <p:sp>
        <p:nvSpPr>
          <p:cNvPr id="477187" name="Text Box 3"/>
          <p:cNvSpPr txBox="1">
            <a:spLocks noChangeArrowheads="1"/>
          </p:cNvSpPr>
          <p:nvPr/>
        </p:nvSpPr>
        <p:spPr bwMode="auto">
          <a:xfrm>
            <a:off x="467079" y="5683250"/>
            <a:ext cx="413314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de-DE" altLang="tr-TR" sz="2400" b="1">
                <a:effectLst>
                  <a:outerShdw blurRad="38100" dist="38100" dir="2700000" algn="tl">
                    <a:srgbClr val="000000"/>
                  </a:outerShdw>
                </a:effectLst>
              </a:rPr>
              <a:t>                     </a:t>
            </a:r>
          </a:p>
        </p:txBody>
      </p:sp>
      <p:sp>
        <p:nvSpPr>
          <p:cNvPr id="3" name="Content Placeholder 2"/>
          <p:cNvSpPr>
            <a:spLocks noGrp="1"/>
          </p:cNvSpPr>
          <p:nvPr>
            <p:ph idx="1"/>
          </p:nvPr>
        </p:nvSpPr>
        <p:spPr/>
        <p:txBody>
          <a:bodyPr>
            <a:normAutofit lnSpcReduction="10000"/>
          </a:bodyPr>
          <a:lstStyle/>
          <a:p>
            <a:pPr>
              <a:buFontTx/>
              <a:buAutoNum type="arabicPeriod"/>
            </a:pPr>
            <a:r>
              <a:rPr lang="de-DE" altLang="tr-TR" dirty="0">
                <a:solidFill>
                  <a:srgbClr val="FFFFFF"/>
                </a:solidFill>
                <a:latin typeface="Arial" pitchFamily="34" charset="0"/>
              </a:rPr>
              <a:t>Endometriotic implants may directly undergo malignant transformation, perhaps through an </a:t>
            </a:r>
            <a:r>
              <a:rPr lang="de-DE" altLang="tr-TR" dirty="0">
                <a:solidFill>
                  <a:srgbClr val="FFC000"/>
                </a:solidFill>
                <a:latin typeface="Arial" pitchFamily="34" charset="0"/>
              </a:rPr>
              <a:t>atypical transition </a:t>
            </a:r>
            <a:r>
              <a:rPr lang="de-DE" altLang="tr-TR" dirty="0">
                <a:solidFill>
                  <a:srgbClr val="FFFFFF"/>
                </a:solidFill>
                <a:latin typeface="Arial" pitchFamily="34" charset="0"/>
              </a:rPr>
              <a:t>phase</a:t>
            </a:r>
            <a:r>
              <a:rPr lang="de-DE" altLang="zh-CN" dirty="0">
                <a:solidFill>
                  <a:srgbClr val="FFFFFF"/>
                </a:solidFill>
                <a:latin typeface="Arial" pitchFamily="34" charset="0"/>
                <a:ea typeface="SimSun" pitchFamily="2" charset="-122"/>
              </a:rPr>
              <a:t>	</a:t>
            </a:r>
            <a:endParaRPr lang="tr-TR" altLang="zh-CN" dirty="0">
              <a:solidFill>
                <a:srgbClr val="FFFFFF"/>
              </a:solidFill>
              <a:latin typeface="Arial" pitchFamily="34" charset="0"/>
              <a:ea typeface="SimSun" pitchFamily="2" charset="-122"/>
            </a:endParaRPr>
          </a:p>
          <a:p>
            <a:pPr>
              <a:buFontTx/>
              <a:buAutoNum type="arabicPeriod"/>
            </a:pPr>
            <a:r>
              <a:rPr lang="de-DE" altLang="tr-TR" dirty="0">
                <a:solidFill>
                  <a:srgbClr val="FFFFFF"/>
                </a:solidFill>
                <a:latin typeface="Arial" pitchFamily="34" charset="0"/>
              </a:rPr>
              <a:t>Endometriosis and cancer </a:t>
            </a:r>
            <a:r>
              <a:rPr lang="de-DE" altLang="tr-TR" dirty="0">
                <a:solidFill>
                  <a:srgbClr val="FFC000"/>
                </a:solidFill>
                <a:latin typeface="Arial" pitchFamily="34" charset="0"/>
              </a:rPr>
              <a:t>share common antecedent mechanism</a:t>
            </a:r>
            <a:r>
              <a:rPr lang="de-DE" altLang="tr-TR" dirty="0">
                <a:solidFill>
                  <a:srgbClr val="FFFFFF"/>
                </a:solidFill>
                <a:latin typeface="Arial" pitchFamily="34" charset="0"/>
              </a:rPr>
              <a:t>s and/or predisposing factors (genetic susceptibility, immune/ angiogenic dysregulation, environmental toxin exposure</a:t>
            </a:r>
            <a:r>
              <a:rPr lang="de-DE" altLang="tr-TR" dirty="0">
                <a:solidFill>
                  <a:srgbClr val="FFFFFF"/>
                </a:solidFill>
                <a:effectLst>
                  <a:outerShdw blurRad="38100" dist="38100" dir="2700000" algn="tl">
                    <a:srgbClr val="000000">
                      <a:alpha val="43137"/>
                    </a:srgbClr>
                  </a:outerShdw>
                </a:effectLst>
                <a:latin typeface="Arial" pitchFamily="34" charset="0"/>
              </a:rPr>
              <a:t>).</a:t>
            </a:r>
            <a:endParaRPr lang="tr-TR" dirty="0"/>
          </a:p>
        </p:txBody>
      </p:sp>
    </p:spTree>
    <p:extLst>
      <p:ext uri="{BB962C8B-B14F-4D97-AF65-F5344CB8AC3E}">
        <p14:creationId xmlns:p14="http://schemas.microsoft.com/office/powerpoint/2010/main" val="28351972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7"/>
            <a:ext cx="8964488" cy="1859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595" y="2924944"/>
            <a:ext cx="6192687" cy="3785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08516" y="2009571"/>
            <a:ext cx="8229600" cy="4525963"/>
          </a:xfrm>
        </p:spPr>
        <p:txBody>
          <a:bodyPr>
            <a:normAutofit/>
          </a:bodyPr>
          <a:lstStyle/>
          <a:p>
            <a:r>
              <a:rPr lang="en-US" sz="1800" dirty="0"/>
              <a:t>Both malignant and borderline ovarian </a:t>
            </a:r>
            <a:r>
              <a:rPr lang="en-US" sz="1800" dirty="0" err="1"/>
              <a:t>tumours</a:t>
            </a:r>
            <a:r>
              <a:rPr lang="en-US" sz="1800" dirty="0"/>
              <a:t> are associated with ovarian endometriosis. In addition, atypical endometriosis was found associated with </a:t>
            </a:r>
            <a:r>
              <a:rPr lang="en-US" sz="1800" dirty="0" err="1"/>
              <a:t>endometrioid</a:t>
            </a:r>
            <a:r>
              <a:rPr lang="en-US" sz="1800" dirty="0"/>
              <a:t> and mixed epithelial ovarian </a:t>
            </a:r>
            <a:r>
              <a:rPr lang="en-US" sz="1800" dirty="0" err="1"/>
              <a:t>tumours</a:t>
            </a:r>
            <a:endParaRPr lang="en-US" sz="1800" dirty="0"/>
          </a:p>
        </p:txBody>
      </p:sp>
      <p:sp>
        <p:nvSpPr>
          <p:cNvPr id="8" name="Metin kutusu 4"/>
          <p:cNvSpPr txBox="1"/>
          <p:nvPr/>
        </p:nvSpPr>
        <p:spPr>
          <a:xfrm>
            <a:off x="8311745" y="948809"/>
            <a:ext cx="652743"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03</a:t>
            </a:r>
            <a:endParaRPr lang="en-GB" dirty="0">
              <a:solidFill>
                <a:srgbClr val="FF0000"/>
              </a:solidFill>
            </a:endParaRPr>
          </a:p>
        </p:txBody>
      </p:sp>
      <p:sp>
        <p:nvSpPr>
          <p:cNvPr id="6" name="Rectangle 5"/>
          <p:cNvSpPr/>
          <p:nvPr/>
        </p:nvSpPr>
        <p:spPr>
          <a:xfrm>
            <a:off x="1119595" y="6237312"/>
            <a:ext cx="446449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692044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856"/>
            <a:ext cx="8229600" cy="1143000"/>
          </a:xfrm>
        </p:spPr>
        <p:txBody>
          <a:bodyPr>
            <a:normAutofit fontScale="90000"/>
          </a:bodyPr>
          <a:lstStyle/>
          <a:p>
            <a:r>
              <a:rPr lang="tr-TR" b="1" dirty="0">
                <a:solidFill>
                  <a:srgbClr val="FFFF00"/>
                </a:solidFill>
                <a:latin typeface="Cambria" pitchFamily="18" charset="0"/>
              </a:rPr>
              <a:t>Ovarian cancer in women with endometriosis</a:t>
            </a:r>
            <a:endParaRPr lang="tr-TR" dirty="0">
              <a:solidFill>
                <a:srgbClr val="FFFF00"/>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196752"/>
            <a:ext cx="8208912" cy="5661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34649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Başlık"/>
          <p:cNvSpPr>
            <a:spLocks noGrp="1"/>
          </p:cNvSpPr>
          <p:nvPr>
            <p:ph type="title"/>
          </p:nvPr>
        </p:nvSpPr>
        <p:spPr/>
        <p:txBody>
          <a:bodyPr/>
          <a:lstStyle/>
          <a:p>
            <a:pPr eaLnBrk="1" hangingPunct="1"/>
            <a:endParaRPr lang="tr-TR" altLang="tr-TR" smtClean="0"/>
          </a:p>
        </p:txBody>
      </p:sp>
      <p:pic>
        <p:nvPicPr>
          <p:cNvPr id="34819" name="3 İçerik Yer Tutucusu" descr="başlık.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3213100"/>
          </a:xfrm>
        </p:spPr>
      </p:pic>
      <p:sp>
        <p:nvSpPr>
          <p:cNvPr id="34820" name="4 Metin kutusu"/>
          <p:cNvSpPr txBox="1">
            <a:spLocks noChangeArrowheads="1"/>
          </p:cNvSpPr>
          <p:nvPr/>
        </p:nvSpPr>
        <p:spPr bwMode="auto">
          <a:xfrm>
            <a:off x="611188" y="2881387"/>
            <a:ext cx="6979796"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tr-TR" altLang="tr-TR" sz="3200" dirty="0" smtClean="0">
                <a:latin typeface="Calibri" pitchFamily="34" charset="0"/>
              </a:rPr>
              <a:t>.</a:t>
            </a:r>
          </a:p>
          <a:p>
            <a:pPr eaLnBrk="1" hangingPunct="1"/>
            <a:r>
              <a:rPr lang="tr-TR" altLang="tr-TR" sz="3200" dirty="0" smtClean="0">
                <a:latin typeface="Calibri" pitchFamily="34" charset="0"/>
              </a:rPr>
              <a:t>1980-1995 </a:t>
            </a:r>
            <a:endParaRPr lang="tr-TR" altLang="tr-TR" sz="3200" dirty="0">
              <a:latin typeface="Calibri" pitchFamily="34" charset="0"/>
            </a:endParaRPr>
          </a:p>
          <a:p>
            <a:pPr eaLnBrk="1" hangingPunct="1"/>
            <a:r>
              <a:rPr lang="tr-TR" altLang="tr-TR" sz="3200" dirty="0">
                <a:latin typeface="Calibri" pitchFamily="34" charset="0"/>
              </a:rPr>
              <a:t>. 3657 </a:t>
            </a:r>
            <a:r>
              <a:rPr lang="tr-TR" altLang="tr-TR" sz="3200" dirty="0" smtClean="0">
                <a:latin typeface="Calibri" pitchFamily="34" charset="0"/>
              </a:rPr>
              <a:t>Endometriosis</a:t>
            </a:r>
            <a:endParaRPr lang="tr-TR" altLang="tr-TR" sz="3200" dirty="0">
              <a:latin typeface="Calibri" pitchFamily="34" charset="0"/>
            </a:endParaRPr>
          </a:p>
          <a:p>
            <a:pPr eaLnBrk="1" hangingPunct="1"/>
            <a:r>
              <a:rPr lang="tr-TR" altLang="tr-TR" sz="3200" dirty="0">
                <a:latin typeface="Calibri" pitchFamily="34" charset="0"/>
              </a:rPr>
              <a:t>. 5247 </a:t>
            </a:r>
            <a:r>
              <a:rPr lang="tr-TR" altLang="tr-TR" sz="3200" dirty="0" smtClean="0">
                <a:latin typeface="Calibri" pitchFamily="34" charset="0"/>
              </a:rPr>
              <a:t>Control  </a:t>
            </a:r>
            <a:r>
              <a:rPr lang="en-US" sz="2400" dirty="0" err="1" smtClean="0"/>
              <a:t>subfertile</a:t>
            </a:r>
            <a:r>
              <a:rPr lang="en-US" sz="2400" dirty="0" smtClean="0"/>
              <a:t> </a:t>
            </a:r>
            <a:r>
              <a:rPr lang="en-US" sz="2400" dirty="0"/>
              <a:t>women </a:t>
            </a:r>
            <a:endParaRPr lang="tr-TR" sz="2400" dirty="0" smtClean="0"/>
          </a:p>
          <a:p>
            <a:pPr eaLnBrk="1" hangingPunct="1"/>
            <a:r>
              <a:rPr lang="tr-TR" sz="2400" dirty="0"/>
              <a:t> </a:t>
            </a:r>
            <a:r>
              <a:rPr lang="tr-TR" sz="2400" dirty="0" smtClean="0"/>
              <a:t> </a:t>
            </a:r>
            <a:r>
              <a:rPr lang="en-US" sz="2400" dirty="0" smtClean="0"/>
              <a:t>(</a:t>
            </a:r>
            <a:r>
              <a:rPr lang="en-US" sz="2400" dirty="0"/>
              <a:t>male factor or idiopathic) without endometriosis </a:t>
            </a:r>
            <a:endParaRPr lang="tr-TR" altLang="tr-TR" sz="3200" dirty="0">
              <a:latin typeface="Calibri" pitchFamily="34" charset="0"/>
            </a:endParaRPr>
          </a:p>
          <a:p>
            <a:pPr eaLnBrk="1" hangingPunct="1"/>
            <a:endParaRPr lang="tr-TR" altLang="tr-TR" sz="3200" dirty="0">
              <a:latin typeface="Calibri" pitchFamily="34" charset="0"/>
            </a:endParaRPr>
          </a:p>
        </p:txBody>
      </p:sp>
      <p:sp>
        <p:nvSpPr>
          <p:cNvPr id="5" name="Metin kutusu 4"/>
          <p:cNvSpPr txBox="1"/>
          <p:nvPr/>
        </p:nvSpPr>
        <p:spPr>
          <a:xfrm>
            <a:off x="7695676" y="399882"/>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3</a:t>
            </a:r>
            <a:endParaRPr lang="en-GB" dirty="0">
              <a:solidFill>
                <a:srgbClr val="FF0000"/>
              </a:solidFil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5318834"/>
            <a:ext cx="6153150"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2584" y="6237312"/>
            <a:ext cx="624840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827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92548" y="1783357"/>
            <a:ext cx="8571940" cy="4525963"/>
          </a:xfrm>
        </p:spPr>
        <p:txBody>
          <a:bodyPr/>
          <a:lstStyle/>
          <a:p>
            <a:r>
              <a:rPr lang="en-US" dirty="0"/>
              <a:t>Among 1.3 million women from 21 studies, 5,584 invasive epithelial ovarian cancers were identified</a:t>
            </a:r>
          </a:p>
          <a:p>
            <a:r>
              <a:rPr lang="en-US" dirty="0"/>
              <a:t>(3,378 serous, 606 </a:t>
            </a:r>
            <a:r>
              <a:rPr lang="en-US" dirty="0" err="1"/>
              <a:t>endometrioid</a:t>
            </a:r>
            <a:r>
              <a:rPr lang="en-US" dirty="0"/>
              <a:t>, </a:t>
            </a:r>
            <a:r>
              <a:rPr lang="en-US" dirty="0" smtClean="0"/>
              <a:t>33</a:t>
            </a:r>
            <a:r>
              <a:rPr lang="tr-TR" dirty="0"/>
              <a:t> </a:t>
            </a:r>
            <a:r>
              <a:rPr lang="en-US" dirty="0" smtClean="0"/>
              <a:t>mucinous</a:t>
            </a:r>
            <a:r>
              <a:rPr lang="en-US" dirty="0"/>
              <a:t>, 269 clear cell, 1,000 other).</a:t>
            </a:r>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6" y="0"/>
            <a:ext cx="9149976" cy="1916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548" y="4483810"/>
            <a:ext cx="8352928" cy="1110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548" y="5805264"/>
            <a:ext cx="8352928"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419104" y="883630"/>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413602241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529680"/>
            <a:ext cx="8640960" cy="3923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0648"/>
            <a:ext cx="8640960"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66361" y="51429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3185078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z="3600" dirty="0" smtClean="0">
                <a:solidFill>
                  <a:srgbClr val="FFFF00"/>
                </a:solidFill>
              </a:rPr>
              <a:t>Myths about teenage endometriosis</a:t>
            </a:r>
          </a:p>
        </p:txBody>
      </p:sp>
      <p:sp>
        <p:nvSpPr>
          <p:cNvPr id="11267" name="Rectangle 3"/>
          <p:cNvSpPr>
            <a:spLocks noGrp="1" noChangeArrowheads="1"/>
          </p:cNvSpPr>
          <p:nvPr>
            <p:ph type="body" idx="1"/>
          </p:nvPr>
        </p:nvSpPr>
        <p:spPr/>
        <p:txBody>
          <a:bodyPr/>
          <a:lstStyle/>
          <a:p>
            <a:pPr eaLnBrk="1" hangingPunct="1"/>
            <a:r>
              <a:rPr lang="en-GB" altLang="en-US" dirty="0" smtClean="0"/>
              <a:t>Dysmenorrhoea in teenagers is ‘normal’ and is due to ‘primary dysmenorrhoea’ </a:t>
            </a:r>
          </a:p>
          <a:p>
            <a:pPr eaLnBrk="1" hangingPunct="1"/>
            <a:r>
              <a:rPr lang="en-GB" altLang="en-US" dirty="0" smtClean="0"/>
              <a:t>Teenage endometriosis is always minimal or mild</a:t>
            </a:r>
          </a:p>
          <a:p>
            <a:pPr eaLnBrk="1" hangingPunct="1"/>
            <a:r>
              <a:rPr lang="en-GB" altLang="en-US" dirty="0" smtClean="0"/>
              <a:t>Severe endometriosis in teenagers is </a:t>
            </a:r>
            <a:r>
              <a:rPr lang="tr-TR" altLang="en-US" dirty="0" smtClean="0"/>
              <a:t>none</a:t>
            </a:r>
            <a:endParaRPr lang="en-GB" altLang="en-US" dirty="0" smtClean="0"/>
          </a:p>
          <a:p>
            <a:pPr eaLnBrk="1" hangingPunct="1"/>
            <a:r>
              <a:rPr lang="en-GB" altLang="en-US" dirty="0" smtClean="0"/>
              <a:t>Surgery for diagnosis or treatment is not justified in teenagers for ‘simple period pains’</a:t>
            </a:r>
          </a:p>
        </p:txBody>
      </p:sp>
    </p:spTree>
    <p:extLst>
      <p:ext uri="{BB962C8B-B14F-4D97-AF65-F5344CB8AC3E}">
        <p14:creationId xmlns:p14="http://schemas.microsoft.com/office/powerpoint/2010/main" val="13866557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04664"/>
            <a:ext cx="8640960"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650269" y="5764614"/>
            <a:ext cx="5699445" cy="369332"/>
          </a:xfrm>
          <a:prstGeom prst="rect">
            <a:avLst/>
          </a:prstGeom>
          <a:noFill/>
        </p:spPr>
        <p:txBody>
          <a:bodyPr wrap="none" rtlCol="0">
            <a:spAutoFit/>
          </a:bodyPr>
          <a:lstStyle/>
          <a:p>
            <a:r>
              <a:rPr lang="tr-TR" dirty="0" smtClean="0">
                <a:solidFill>
                  <a:srgbClr val="FF0000"/>
                </a:solidFill>
              </a:rPr>
              <a:t>Oral  et al.  (2018)                                                                12 % </a:t>
            </a:r>
            <a:endParaRPr lang="tr-TR" dirty="0">
              <a:solidFill>
                <a:srgbClr val="FF0000"/>
              </a:solidFill>
            </a:endParaRPr>
          </a:p>
        </p:txBody>
      </p:sp>
    </p:spTree>
    <p:extLst>
      <p:ext uri="{BB962C8B-B14F-4D97-AF65-F5344CB8AC3E}">
        <p14:creationId xmlns:p14="http://schemas.microsoft.com/office/powerpoint/2010/main" val="346667093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Autofit/>
          </a:bodyPr>
          <a:lstStyle/>
          <a:p>
            <a:r>
              <a:rPr lang="tr-TR" sz="3200" dirty="0">
                <a:solidFill>
                  <a:srgbClr val="FFFF00"/>
                </a:solidFill>
              </a:rPr>
              <a:t>The prevalence of endometriosis and associated malignant transformation in women over 40 years of age</a:t>
            </a:r>
            <a:br>
              <a:rPr lang="tr-TR" sz="3200" dirty="0">
                <a:solidFill>
                  <a:srgbClr val="FFFF00"/>
                </a:solidFill>
              </a:rPr>
            </a:br>
            <a:endParaRPr lang="tr-TR" sz="3200" dirty="0">
              <a:solidFill>
                <a:srgbClr val="FFFF00"/>
              </a:solidFill>
            </a:endParaRPr>
          </a:p>
        </p:txBody>
      </p:sp>
      <p:sp>
        <p:nvSpPr>
          <p:cNvPr id="3" name="Content Placeholder 2"/>
          <p:cNvSpPr>
            <a:spLocks noGrp="1"/>
          </p:cNvSpPr>
          <p:nvPr>
            <p:ph idx="1"/>
          </p:nvPr>
        </p:nvSpPr>
        <p:spPr/>
        <p:txBody>
          <a:bodyPr>
            <a:normAutofit fontScale="85000" lnSpcReduction="20000"/>
          </a:bodyPr>
          <a:lstStyle/>
          <a:p>
            <a:r>
              <a:rPr lang="tr-TR" dirty="0"/>
              <a:t>A total of 1100 patients who met the criteria were enrolled in this retrospective cohort study. The mean age of overall population was 53.3±10.1 years old. </a:t>
            </a:r>
            <a:r>
              <a:rPr lang="tr-TR" dirty="0" smtClean="0"/>
              <a:t>When </a:t>
            </a:r>
            <a:r>
              <a:rPr lang="tr-TR" dirty="0"/>
              <a:t>the patients were evaluated according to the type of cyst, 299 women (27.2%) were determined to have </a:t>
            </a:r>
            <a:r>
              <a:rPr lang="tr-TR" dirty="0" smtClean="0"/>
              <a:t>endometrioma.</a:t>
            </a:r>
            <a:r>
              <a:rPr lang="tr-TR" dirty="0"/>
              <a:t> The comparison of women with and without endometrioma showed that women with endometrioma were younger and nulliparous more frequently and had more operative history. Endometrioma-associated ovarian tumors were developed in nearly 11% of women with endometrioma.</a:t>
            </a:r>
            <a:endParaRPr lang="tr-TR" dirty="0"/>
          </a:p>
        </p:txBody>
      </p:sp>
      <p:sp>
        <p:nvSpPr>
          <p:cNvPr id="4" name="TextBox 3"/>
          <p:cNvSpPr txBox="1"/>
          <p:nvPr/>
        </p:nvSpPr>
        <p:spPr>
          <a:xfrm>
            <a:off x="3347864" y="6196662"/>
            <a:ext cx="1890710" cy="369332"/>
          </a:xfrm>
          <a:prstGeom prst="rect">
            <a:avLst/>
          </a:prstGeom>
          <a:noFill/>
        </p:spPr>
        <p:txBody>
          <a:bodyPr wrap="none" rtlCol="0">
            <a:spAutoFit/>
          </a:bodyPr>
          <a:lstStyle/>
          <a:p>
            <a:r>
              <a:rPr lang="tr-TR" dirty="0" smtClean="0">
                <a:solidFill>
                  <a:srgbClr val="FF0000"/>
                </a:solidFill>
              </a:rPr>
              <a:t>Oral E, et al.  2019</a:t>
            </a:r>
            <a:endParaRPr lang="tr-TR" dirty="0">
              <a:solidFill>
                <a:srgbClr val="FF0000"/>
              </a:solidFill>
            </a:endParaRPr>
          </a:p>
        </p:txBody>
      </p:sp>
    </p:spTree>
    <p:extLst>
      <p:ext uri="{BB962C8B-B14F-4D97-AF65-F5344CB8AC3E}">
        <p14:creationId xmlns:p14="http://schemas.microsoft.com/office/powerpoint/2010/main" val="284062403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820472" cy="276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15875" y="2935678"/>
            <a:ext cx="8229600" cy="2149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92732" y="698964"/>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4" name="Rectangle 3"/>
          <p:cNvSpPr/>
          <p:nvPr/>
        </p:nvSpPr>
        <p:spPr>
          <a:xfrm>
            <a:off x="467544" y="5229200"/>
            <a:ext cx="7200800" cy="830997"/>
          </a:xfrm>
          <a:prstGeom prst="rect">
            <a:avLst/>
          </a:prstGeom>
        </p:spPr>
        <p:txBody>
          <a:bodyPr wrap="square">
            <a:spAutoFit/>
          </a:bodyPr>
          <a:lstStyle/>
          <a:p>
            <a:r>
              <a:rPr lang="en-US" sz="2400" b="1" dirty="0">
                <a:solidFill>
                  <a:srgbClr val="FFC000"/>
                </a:solidFill>
              </a:rPr>
              <a:t>single nucleotide polymorphisms</a:t>
            </a:r>
          </a:p>
          <a:p>
            <a:r>
              <a:rPr lang="en-US" sz="2400" b="1" dirty="0">
                <a:solidFill>
                  <a:srgbClr val="FFC000"/>
                </a:solidFill>
              </a:rPr>
              <a:t>(SNPs), which are both common in these </a:t>
            </a:r>
            <a:r>
              <a:rPr lang="en-US" sz="2400" b="1" dirty="0" smtClean="0">
                <a:solidFill>
                  <a:srgbClr val="FFC000"/>
                </a:solidFill>
              </a:rPr>
              <a:t>two</a:t>
            </a:r>
            <a:r>
              <a:rPr lang="tr-TR" sz="2400" b="1" dirty="0" smtClean="0">
                <a:solidFill>
                  <a:srgbClr val="FFC000"/>
                </a:solidFill>
              </a:rPr>
              <a:t> </a:t>
            </a:r>
            <a:r>
              <a:rPr lang="en-US" sz="2400" b="1" dirty="0" smtClean="0">
                <a:solidFill>
                  <a:srgbClr val="FFC000"/>
                </a:solidFill>
              </a:rPr>
              <a:t>diseases </a:t>
            </a:r>
            <a:endParaRPr lang="tr-TR" sz="2400" b="1" dirty="0">
              <a:solidFill>
                <a:srgbClr val="FFC000"/>
              </a:solidFill>
            </a:endParaRPr>
          </a:p>
        </p:txBody>
      </p:sp>
      <p:sp>
        <p:nvSpPr>
          <p:cNvPr id="5" name="Rectangle 4"/>
          <p:cNvSpPr/>
          <p:nvPr/>
        </p:nvSpPr>
        <p:spPr>
          <a:xfrm>
            <a:off x="467544" y="4653136"/>
            <a:ext cx="8277931"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5049623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116632"/>
            <a:ext cx="8229600"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204864"/>
            <a:ext cx="9100964" cy="4600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95536" y="4869160"/>
            <a:ext cx="799288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p:nvPr/>
        </p:nvSpPr>
        <p:spPr>
          <a:xfrm>
            <a:off x="8092732" y="698964"/>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6247424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5611" y="2204864"/>
            <a:ext cx="8229600" cy="4525963"/>
          </a:xfrm>
        </p:spPr>
        <p:txBody>
          <a:bodyPr>
            <a:normAutofit fontScale="70000" lnSpcReduction="20000"/>
          </a:bodyPr>
          <a:lstStyle/>
          <a:p>
            <a:r>
              <a:rPr lang="en-US" dirty="0"/>
              <a:t>The </a:t>
            </a:r>
            <a:r>
              <a:rPr lang="en-US" b="1" dirty="0" err="1">
                <a:solidFill>
                  <a:srgbClr val="FFFF00"/>
                </a:solidFill>
              </a:rPr>
              <a:t>exome­sequencing</a:t>
            </a:r>
            <a:r>
              <a:rPr lang="en-US" b="1" dirty="0">
                <a:solidFill>
                  <a:srgbClr val="FFFF00"/>
                </a:solidFill>
              </a:rPr>
              <a:t> study </a:t>
            </a:r>
            <a:r>
              <a:rPr lang="en-US" dirty="0"/>
              <a:t>on samples from </a:t>
            </a:r>
            <a:r>
              <a:rPr lang="en-US" b="1" dirty="0">
                <a:solidFill>
                  <a:srgbClr val="FFFF00"/>
                </a:solidFill>
              </a:rPr>
              <a:t>deep infiltrating endometriosis lesions </a:t>
            </a:r>
            <a:r>
              <a:rPr lang="en-US" dirty="0" smtClean="0">
                <a:solidFill>
                  <a:srgbClr val="FFFF00"/>
                </a:solidFill>
              </a:rPr>
              <a:t> </a:t>
            </a:r>
            <a:r>
              <a:rPr lang="en-US" dirty="0"/>
              <a:t>provides interesting results and shows further complexity of the disorder. They identified </a:t>
            </a:r>
            <a:r>
              <a:rPr lang="en-US" b="1" dirty="0">
                <a:solidFill>
                  <a:srgbClr val="FFFF00"/>
                </a:solidFill>
              </a:rPr>
              <a:t>somatic mutations in lesions from 19 of 24 patients (79%). </a:t>
            </a:r>
            <a:r>
              <a:rPr lang="en-US" dirty="0"/>
              <a:t>The number of mutations in each lesion was variable. Lesions </a:t>
            </a:r>
            <a:r>
              <a:rPr lang="en-US" b="1" dirty="0">
                <a:solidFill>
                  <a:srgbClr val="FFFF00"/>
                </a:solidFill>
              </a:rPr>
              <a:t>from 5 patients (21%) harbored known somatic cancer driver mutations in ARID1A, PIK3CA, KRAS, and PPP2R1A. </a:t>
            </a:r>
            <a:r>
              <a:rPr lang="en-US" dirty="0"/>
              <a:t>More detailed experiments on samples from </a:t>
            </a:r>
            <a:r>
              <a:rPr lang="en-US" b="1" dirty="0">
                <a:solidFill>
                  <a:srgbClr val="FFFF00"/>
                </a:solidFill>
              </a:rPr>
              <a:t>3 other patients revealed KRAS mutations in 2 of them. </a:t>
            </a:r>
            <a:r>
              <a:rPr lang="en-US" dirty="0"/>
              <a:t>One patient had two different activating KRAS mutations, and the other patient had the same somatic KRAS mutation in three separate lesions. Lesions contain multiple cell types, and KRAS mutations were detected only in the epithelium and not in the stroma.</a:t>
            </a:r>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 y="0"/>
            <a:ext cx="9147178" cy="207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675" y="381000"/>
            <a:ext cx="3362325"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940152" y="381000"/>
            <a:ext cx="3024336" cy="52772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Metin kutusu 4"/>
          <p:cNvSpPr txBox="1"/>
          <p:nvPr/>
        </p:nvSpPr>
        <p:spPr>
          <a:xfrm>
            <a:off x="8092731" y="106829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42923020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pPr marL="457200" lvl="0">
              <a:spcBef>
                <a:spcPts val="0"/>
              </a:spcBef>
              <a:buSzPct val="100000"/>
              <a:buChar char="❖"/>
            </a:pPr>
            <a:r>
              <a:rPr lang="en-GB" dirty="0"/>
              <a:t>Somatic mutations detected in most DIE lesions</a:t>
            </a:r>
          </a:p>
          <a:p>
            <a:pPr marL="457200" lvl="0">
              <a:spcBef>
                <a:spcPts val="0"/>
              </a:spcBef>
              <a:buSzPct val="100000"/>
              <a:buChar char="❖"/>
            </a:pPr>
            <a:r>
              <a:rPr lang="en-GB" dirty="0"/>
              <a:t>25% DIE </a:t>
            </a:r>
            <a:r>
              <a:rPr lang="en-GB" dirty="0" err="1"/>
              <a:t>harbor</a:t>
            </a:r>
            <a:r>
              <a:rPr lang="en-GB" dirty="0"/>
              <a:t> </a:t>
            </a:r>
            <a:r>
              <a:rPr lang="en-GB" dirty="0">
                <a:solidFill>
                  <a:srgbClr val="FFC000"/>
                </a:solidFill>
              </a:rPr>
              <a:t>cancer driver mutations </a:t>
            </a:r>
            <a:r>
              <a:rPr lang="en-GB" dirty="0"/>
              <a:t>in oncogenes and </a:t>
            </a:r>
            <a:r>
              <a:rPr lang="en-GB" dirty="0" err="1"/>
              <a:t>tumor</a:t>
            </a:r>
            <a:r>
              <a:rPr lang="en-GB" dirty="0"/>
              <a:t> suppressors</a:t>
            </a:r>
          </a:p>
          <a:p>
            <a:pPr marL="457200" lvl="0">
              <a:spcBef>
                <a:spcPts val="0"/>
              </a:spcBef>
              <a:buSzPct val="100000"/>
              <a:buChar char="❖"/>
            </a:pPr>
            <a:r>
              <a:rPr lang="en-GB" dirty="0"/>
              <a:t>Mutations occur in </a:t>
            </a:r>
            <a:r>
              <a:rPr lang="en-GB" dirty="0">
                <a:solidFill>
                  <a:srgbClr val="FFC000"/>
                </a:solidFill>
              </a:rPr>
              <a:t>epithelial cells</a:t>
            </a:r>
          </a:p>
          <a:p>
            <a:pPr marL="457200" lvl="0">
              <a:spcBef>
                <a:spcPts val="0"/>
              </a:spcBef>
              <a:buSzPct val="100000"/>
              <a:buChar char="❖"/>
            </a:pPr>
            <a:r>
              <a:rPr lang="en-GB" dirty="0"/>
              <a:t>Endometriosis as an exaggerated tissue repair as a result of endometrial regeneration</a:t>
            </a:r>
          </a:p>
          <a:p>
            <a:pPr marL="457200" lvl="0">
              <a:spcBef>
                <a:spcPts val="0"/>
              </a:spcBef>
              <a:buSzPct val="100000"/>
              <a:buChar char="❖"/>
            </a:pPr>
            <a:r>
              <a:rPr lang="en-GB" dirty="0"/>
              <a:t>Suggest new directions to frame endometriosis research</a:t>
            </a:r>
          </a:p>
          <a:p>
            <a:endParaRPr lang="tr-TR" dirty="0"/>
          </a:p>
        </p:txBody>
      </p:sp>
    </p:spTree>
    <p:extLst>
      <p:ext uri="{BB962C8B-B14F-4D97-AF65-F5344CB8AC3E}">
        <p14:creationId xmlns:p14="http://schemas.microsoft.com/office/powerpoint/2010/main" val="5949829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00"/>
                </a:solidFill>
              </a:rPr>
              <a:t>Atypical Endometriosis</a:t>
            </a:r>
            <a:endParaRPr lang="tr-TR" dirty="0"/>
          </a:p>
        </p:txBody>
      </p:sp>
      <p:sp>
        <p:nvSpPr>
          <p:cNvPr id="3" name="Content Placeholder 2"/>
          <p:cNvSpPr>
            <a:spLocks noGrp="1"/>
          </p:cNvSpPr>
          <p:nvPr>
            <p:ph idx="1"/>
          </p:nvPr>
        </p:nvSpPr>
        <p:spPr/>
        <p:txBody>
          <a:bodyPr>
            <a:normAutofit fontScale="70000" lnSpcReduction="20000"/>
          </a:bodyPr>
          <a:lstStyle/>
          <a:p>
            <a:pPr marL="114300" lvl="0" indent="0">
              <a:spcBef>
                <a:spcPts val="0"/>
              </a:spcBef>
              <a:spcAft>
                <a:spcPts val="0"/>
              </a:spcAft>
              <a:buSzPct val="150000"/>
              <a:buNone/>
            </a:pPr>
            <a:r>
              <a:rPr lang="tr-TR" dirty="0"/>
              <a:t> ~</a:t>
            </a:r>
            <a:r>
              <a:rPr lang="en-GB" dirty="0">
                <a:solidFill>
                  <a:srgbClr val="FFC000"/>
                </a:solidFill>
              </a:rPr>
              <a:t>8% of endometrioses </a:t>
            </a:r>
            <a:r>
              <a:rPr lang="en-GB" dirty="0"/>
              <a:t>contain atypical endometriosis</a:t>
            </a:r>
          </a:p>
          <a:p>
            <a:pPr marL="114300" lvl="0" indent="0">
              <a:spcBef>
                <a:spcPts val="0"/>
              </a:spcBef>
              <a:spcAft>
                <a:spcPts val="0"/>
              </a:spcAft>
              <a:buSzPct val="163636"/>
              <a:buNone/>
            </a:pPr>
            <a:r>
              <a:rPr lang="en-GB" dirty="0"/>
              <a:t>In ovarian cancer, atypical endometriosis is present in 23% of </a:t>
            </a:r>
            <a:r>
              <a:rPr lang="en-GB" dirty="0" err="1"/>
              <a:t>endometrioid</a:t>
            </a:r>
            <a:r>
              <a:rPr lang="en-GB" dirty="0"/>
              <a:t> carcinomas and in 36% of clear cell carcinomas </a:t>
            </a:r>
            <a:r>
              <a:rPr lang="en-GB" sz="2000" dirty="0">
                <a:solidFill>
                  <a:srgbClr val="FFC000"/>
                </a:solidFill>
              </a:rPr>
              <a:t>(</a:t>
            </a:r>
            <a:r>
              <a:rPr lang="en-GB" sz="2000" dirty="0" err="1">
                <a:solidFill>
                  <a:srgbClr val="FFC000"/>
                </a:solidFill>
              </a:rPr>
              <a:t>Fukunaga</a:t>
            </a:r>
            <a:r>
              <a:rPr lang="en-GB" sz="2000" dirty="0">
                <a:solidFill>
                  <a:srgbClr val="FFC000"/>
                </a:solidFill>
              </a:rPr>
              <a:t> et al. </a:t>
            </a:r>
            <a:r>
              <a:rPr lang="en-GB" sz="2000" i="1" dirty="0">
                <a:solidFill>
                  <a:srgbClr val="FFC000"/>
                </a:solidFill>
              </a:rPr>
              <a:t>Histopathology </a:t>
            </a:r>
            <a:r>
              <a:rPr lang="en-GB" sz="2000" dirty="0">
                <a:solidFill>
                  <a:srgbClr val="FFC000"/>
                </a:solidFill>
              </a:rPr>
              <a:t>1997)</a:t>
            </a:r>
          </a:p>
          <a:p>
            <a:pPr marL="114300" lvl="0" indent="0">
              <a:spcBef>
                <a:spcPts val="0"/>
              </a:spcBef>
              <a:spcAft>
                <a:spcPts val="0"/>
              </a:spcAft>
              <a:buSzPct val="100000"/>
              <a:buNone/>
            </a:pPr>
            <a:endParaRPr lang="tr-TR" dirty="0"/>
          </a:p>
          <a:p>
            <a:pPr marL="114300" lvl="0" indent="0">
              <a:spcBef>
                <a:spcPts val="0"/>
              </a:spcBef>
              <a:spcAft>
                <a:spcPts val="0"/>
              </a:spcAft>
              <a:buSzPct val="100000"/>
              <a:buNone/>
            </a:pPr>
            <a:r>
              <a:rPr lang="en-GB" dirty="0"/>
              <a:t>Most atypical endometriosis show direct continuity with </a:t>
            </a:r>
            <a:r>
              <a:rPr lang="en-GB" dirty="0" err="1"/>
              <a:t>endometriotic</a:t>
            </a:r>
            <a:r>
              <a:rPr lang="en-GB" dirty="0"/>
              <a:t>-associated carcinoma, but are rarely seen in </a:t>
            </a:r>
            <a:r>
              <a:rPr lang="en-GB" dirty="0" err="1"/>
              <a:t>noncancer</a:t>
            </a:r>
            <a:r>
              <a:rPr lang="en-GB" dirty="0"/>
              <a:t> endometriosis.</a:t>
            </a:r>
          </a:p>
          <a:p>
            <a:pPr marL="114300" lvl="0" indent="0">
              <a:spcBef>
                <a:spcPts val="0"/>
              </a:spcBef>
              <a:spcAft>
                <a:spcPts val="0"/>
              </a:spcAft>
              <a:buSzPct val="100000"/>
              <a:buNone/>
            </a:pPr>
            <a:endParaRPr lang="tr-TR" dirty="0"/>
          </a:p>
          <a:p>
            <a:pPr marL="114300" lvl="0" indent="0">
              <a:spcBef>
                <a:spcPts val="0"/>
              </a:spcBef>
              <a:spcAft>
                <a:spcPts val="0"/>
              </a:spcAft>
              <a:buSzPct val="100000"/>
              <a:buNone/>
            </a:pPr>
            <a:r>
              <a:rPr lang="en-GB" dirty="0"/>
              <a:t>Women with previously biopsy-proven atypia within endometriosis were found to develop a EAOC in the same ovary some years later</a:t>
            </a:r>
          </a:p>
          <a:p>
            <a:pPr marL="114300" lvl="0" indent="0">
              <a:spcBef>
                <a:spcPts val="0"/>
              </a:spcBef>
              <a:buSzPct val="163636"/>
              <a:buNone/>
            </a:pPr>
            <a:endParaRPr lang="tr-TR" dirty="0"/>
          </a:p>
          <a:p>
            <a:pPr marL="114300" lvl="0" indent="0">
              <a:spcBef>
                <a:spcPts val="0"/>
              </a:spcBef>
              <a:buSzPct val="163636"/>
              <a:buNone/>
            </a:pPr>
            <a:r>
              <a:rPr lang="en-GB" dirty="0"/>
              <a:t>The spatial and chronological association with endometriosis-associated carcinoma suggest that atypical endometriosis are precancerous lesions, as seen in </a:t>
            </a:r>
            <a:r>
              <a:rPr lang="en-GB" dirty="0" err="1"/>
              <a:t>aytpical</a:t>
            </a:r>
            <a:r>
              <a:rPr lang="en-GB" dirty="0"/>
              <a:t> hyperplasia of the endometrium </a:t>
            </a:r>
            <a:r>
              <a:rPr lang="en-GB" sz="2000" dirty="0">
                <a:solidFill>
                  <a:srgbClr val="FFC000"/>
                </a:solidFill>
              </a:rPr>
              <a:t>(</a:t>
            </a:r>
            <a:r>
              <a:rPr lang="en-GB" sz="2000" dirty="0" err="1">
                <a:solidFill>
                  <a:srgbClr val="FFC000"/>
                </a:solidFill>
              </a:rPr>
              <a:t>Prefumo</a:t>
            </a:r>
            <a:r>
              <a:rPr lang="en-GB" sz="2000" dirty="0">
                <a:solidFill>
                  <a:srgbClr val="FFC000"/>
                </a:solidFill>
              </a:rPr>
              <a:t> et al. </a:t>
            </a:r>
            <a:r>
              <a:rPr lang="en-GB" sz="2000" dirty="0" err="1">
                <a:solidFill>
                  <a:srgbClr val="FFC000"/>
                </a:solidFill>
              </a:rPr>
              <a:t>Gynecol</a:t>
            </a:r>
            <a:r>
              <a:rPr lang="en-GB" sz="2000" dirty="0">
                <a:solidFill>
                  <a:srgbClr val="FFC000"/>
                </a:solidFill>
              </a:rPr>
              <a:t> </a:t>
            </a:r>
            <a:r>
              <a:rPr lang="en-GB" sz="2000" dirty="0" err="1">
                <a:solidFill>
                  <a:srgbClr val="FFC000"/>
                </a:solidFill>
              </a:rPr>
              <a:t>Oncol</a:t>
            </a:r>
            <a:r>
              <a:rPr lang="en-GB" sz="2000" dirty="0">
                <a:solidFill>
                  <a:srgbClr val="FFC000"/>
                </a:solidFill>
              </a:rPr>
              <a:t> 2002</a:t>
            </a:r>
            <a:endParaRPr lang="tr-TR" dirty="0"/>
          </a:p>
        </p:txBody>
      </p:sp>
    </p:spTree>
    <p:extLst>
      <p:ext uri="{BB962C8B-B14F-4D97-AF65-F5344CB8AC3E}">
        <p14:creationId xmlns:p14="http://schemas.microsoft.com/office/powerpoint/2010/main" val="242291841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758137"/>
            <a:ext cx="5976938" cy="484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7"/>
          <p:cNvSpPr>
            <a:spLocks noGrp="1" noRot="1" noChangeArrowheads="1"/>
          </p:cNvSpPr>
          <p:nvPr>
            <p:ph type="title"/>
          </p:nvPr>
        </p:nvSpPr>
        <p:spPr>
          <a:xfrm>
            <a:off x="363663" y="0"/>
            <a:ext cx="8229600" cy="1143000"/>
          </a:xfrm>
        </p:spPr>
        <p:txBody>
          <a:bodyPr>
            <a:normAutofit fontScale="90000"/>
          </a:bodyPr>
          <a:lstStyle/>
          <a:p>
            <a:r>
              <a:rPr lang="tr-TR" sz="2000" b="1" dirty="0">
                <a:solidFill>
                  <a:srgbClr val="FFFF00"/>
                </a:solidFill>
              </a:rPr>
              <a:t>Epithelial abnormalities in cystic ovarian </a:t>
            </a:r>
            <a:r>
              <a:rPr lang="tr-TR" sz="2000" b="1" dirty="0" smtClean="0">
                <a:solidFill>
                  <a:srgbClr val="FFFF00"/>
                </a:solidFill>
              </a:rPr>
              <a:t>endometriosis  </a:t>
            </a:r>
            <a:r>
              <a:rPr lang="tr-TR" altLang="en-US" sz="2400" dirty="0" smtClean="0">
                <a:solidFill>
                  <a:srgbClr val="FFFF00"/>
                </a:solidFill>
              </a:rPr>
              <a:t>(n:339)</a:t>
            </a:r>
            <a:r>
              <a:rPr lang="tr-TR" altLang="en-US" sz="4000" dirty="0" smtClean="0">
                <a:solidFill>
                  <a:srgbClr val="FFFF00"/>
                </a:solidFill>
              </a:rPr>
              <a:t> </a:t>
            </a:r>
            <a:br>
              <a:rPr lang="tr-TR" altLang="en-US" sz="4000" dirty="0" smtClean="0">
                <a:solidFill>
                  <a:srgbClr val="FFFF00"/>
                </a:solidFill>
              </a:rPr>
            </a:br>
            <a:endParaRPr lang="tr-TR" altLang="en-US" sz="4000" dirty="0" smtClean="0">
              <a:solidFill>
                <a:srgbClr val="FFFF00"/>
              </a:solidFill>
            </a:endParaRPr>
          </a:p>
        </p:txBody>
      </p:sp>
      <p:sp>
        <p:nvSpPr>
          <p:cNvPr id="36868" name="Text Box 8"/>
          <p:cNvSpPr txBox="1">
            <a:spLocks noChangeArrowheads="1"/>
          </p:cNvSpPr>
          <p:nvPr/>
        </p:nvSpPr>
        <p:spPr bwMode="auto">
          <a:xfrm>
            <a:off x="3707904" y="6485731"/>
            <a:ext cx="8516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tr-TR" altLang="en-US" sz="1800" dirty="0">
                <a:latin typeface="Garamond" pitchFamily="18" charset="0"/>
              </a:rPr>
              <a:t>*</a:t>
            </a:r>
            <a:r>
              <a:rPr lang="tr-TR" altLang="en-US" sz="1400" dirty="0">
                <a:latin typeface="Arial" pitchFamily="34" charset="0"/>
              </a:rPr>
              <a:t>Prefumo et al.  Gynecologic Oncology 84,</a:t>
            </a:r>
            <a:r>
              <a:rPr lang="tr-TR" altLang="en-US" sz="1400" b="1" dirty="0">
                <a:latin typeface="Arial" pitchFamily="34" charset="0"/>
              </a:rPr>
              <a:t> </a:t>
            </a:r>
            <a:r>
              <a:rPr lang="tr-TR" altLang="en-US" sz="1400" dirty="0">
                <a:latin typeface="Arial" pitchFamily="34" charset="0"/>
              </a:rPr>
              <a:t>280–284 (</a:t>
            </a:r>
            <a:r>
              <a:rPr lang="tr-TR" altLang="en-US" sz="1400" dirty="0" smtClean="0">
                <a:latin typeface="Arial" pitchFamily="34" charset="0"/>
              </a:rPr>
              <a:t>2002</a:t>
            </a:r>
            <a:endParaRPr lang="tr-TR" altLang="en-US" sz="1400" dirty="0">
              <a:latin typeface="Arial" pitchFamily="34" charset="0"/>
            </a:endParaRPr>
          </a:p>
        </p:txBody>
      </p:sp>
      <p:sp>
        <p:nvSpPr>
          <p:cNvPr id="2" name="Rectangle 1"/>
          <p:cNvSpPr/>
          <p:nvPr/>
        </p:nvSpPr>
        <p:spPr>
          <a:xfrm>
            <a:off x="1405783" y="5601600"/>
            <a:ext cx="6562724" cy="646331"/>
          </a:xfrm>
          <a:prstGeom prst="rect">
            <a:avLst/>
          </a:prstGeom>
        </p:spPr>
        <p:txBody>
          <a:bodyPr wrap="square">
            <a:spAutoFit/>
          </a:bodyPr>
          <a:lstStyle/>
          <a:p>
            <a:r>
              <a:rPr lang="en-US" dirty="0"/>
              <a:t>A statistically significant trend for increasing age from normal epithelium to carcinoma was observed (P &lt; 0.001).</a:t>
            </a:r>
          </a:p>
        </p:txBody>
      </p:sp>
      <p:sp>
        <p:nvSpPr>
          <p:cNvPr id="6" name="Metin kutusu 4"/>
          <p:cNvSpPr txBox="1"/>
          <p:nvPr/>
        </p:nvSpPr>
        <p:spPr>
          <a:xfrm>
            <a:off x="7695676" y="399882"/>
            <a:ext cx="652743"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02</a:t>
            </a:r>
            <a:endParaRPr lang="en-GB" dirty="0">
              <a:solidFill>
                <a:srgbClr val="FF0000"/>
              </a:solidFill>
            </a:endParaRPr>
          </a:p>
        </p:txBody>
      </p:sp>
    </p:spTree>
    <p:extLst>
      <p:ext uri="{BB962C8B-B14F-4D97-AF65-F5344CB8AC3E}">
        <p14:creationId xmlns:p14="http://schemas.microsoft.com/office/powerpoint/2010/main" val="55254327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7182"/>
            <a:ext cx="8229600" cy="1143000"/>
          </a:xfrm>
        </p:spPr>
        <p:txBody>
          <a:bodyPr/>
          <a:lstStyle/>
          <a:p>
            <a:r>
              <a:rPr lang="en-US" b="1" dirty="0" err="1" smtClean="0">
                <a:solidFill>
                  <a:srgbClr val="FFFF00"/>
                </a:solidFill>
              </a:rPr>
              <a:t>Atipik</a:t>
            </a:r>
            <a:r>
              <a:rPr lang="en-US" b="1" dirty="0" smtClean="0">
                <a:solidFill>
                  <a:srgbClr val="FFFF00"/>
                </a:solidFill>
              </a:rPr>
              <a:t> endometriosis </a:t>
            </a:r>
            <a:endParaRPr lang="en-US" b="1" dirty="0">
              <a:solidFill>
                <a:srgbClr val="FFFF00"/>
              </a:solidFill>
            </a:endParaRPr>
          </a:p>
        </p:txBody>
      </p:sp>
      <p:sp>
        <p:nvSpPr>
          <p:cNvPr id="5" name="Content Placeholder 4"/>
          <p:cNvSpPr>
            <a:spLocks noGrp="1"/>
          </p:cNvSpPr>
          <p:nvPr>
            <p:ph idx="1"/>
          </p:nvPr>
        </p:nvSpPr>
        <p:spPr>
          <a:xfrm>
            <a:off x="457200" y="5033251"/>
            <a:ext cx="8229600" cy="1092912"/>
          </a:xfrm>
        </p:spPr>
        <p:txBody>
          <a:bodyPr/>
          <a:lstStyle/>
          <a:p>
            <a:endParaRPr lang="en-US" dirty="0"/>
          </a:p>
        </p:txBody>
      </p:sp>
      <p:pic>
        <p:nvPicPr>
          <p:cNvPr id="6" name="Picture 5" descr="Ekran Resmi 2018-09-08 21.33.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2696"/>
            <a:ext cx="9144000" cy="3337040"/>
          </a:xfrm>
          <a:prstGeom prst="rect">
            <a:avLst/>
          </a:prstGeom>
        </p:spPr>
      </p:pic>
      <p:pic>
        <p:nvPicPr>
          <p:cNvPr id="8" name="Picture 7" descr="Ekran Resmi 2018-09-08 21.40.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48000"/>
            <a:ext cx="9144000" cy="3810000"/>
          </a:xfrm>
          <a:prstGeom prst="rect">
            <a:avLst/>
          </a:prstGeom>
        </p:spPr>
      </p:pic>
      <p:sp>
        <p:nvSpPr>
          <p:cNvPr id="3" name="TextBox 2"/>
          <p:cNvSpPr txBox="1"/>
          <p:nvPr/>
        </p:nvSpPr>
        <p:spPr>
          <a:xfrm>
            <a:off x="4217293" y="6303323"/>
            <a:ext cx="846594" cy="461665"/>
          </a:xfrm>
          <a:prstGeom prst="rect">
            <a:avLst/>
          </a:prstGeom>
          <a:noFill/>
        </p:spPr>
        <p:txBody>
          <a:bodyPr wrap="square" rtlCol="0">
            <a:spAutoFit/>
          </a:bodyPr>
          <a:lstStyle/>
          <a:p>
            <a:r>
              <a:rPr lang="en-US" dirty="0" smtClean="0">
                <a:solidFill>
                  <a:srgbClr val="FF0000"/>
                </a:solidFill>
              </a:rPr>
              <a:t>%73</a:t>
            </a:r>
            <a:endParaRPr lang="en-US" dirty="0">
              <a:solidFill>
                <a:srgbClr val="FF0000"/>
              </a:solidFill>
            </a:endParaRPr>
          </a:p>
        </p:txBody>
      </p:sp>
      <p:sp>
        <p:nvSpPr>
          <p:cNvPr id="7" name="Metin kutusu 4"/>
          <p:cNvSpPr txBox="1"/>
          <p:nvPr/>
        </p:nvSpPr>
        <p:spPr>
          <a:xfrm>
            <a:off x="4737515" y="914172"/>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355460459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5" y="7910"/>
            <a:ext cx="8928991" cy="6831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2267744" y="5589240"/>
            <a:ext cx="1800200" cy="12687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4952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kran Resmi 2018-01-05 18.55.04.png"/>
          <p:cNvPicPr>
            <a:picLocks noChangeAspect="1"/>
          </p:cNvPicPr>
          <p:nvPr/>
        </p:nvPicPr>
        <p:blipFill rotWithShape="1">
          <a:blip r:embed="rId2" cstate="email">
            <a:extLst>
              <a:ext uri="{28A0092B-C50C-407E-A947-70E740481C1C}">
                <a14:useLocalDpi xmlns:a14="http://schemas.microsoft.com/office/drawing/2010/main" val="0"/>
              </a:ext>
            </a:extLst>
          </a:blip>
          <a:srcRect r="32109"/>
          <a:stretch/>
        </p:blipFill>
        <p:spPr>
          <a:xfrm>
            <a:off x="248442" y="6062"/>
            <a:ext cx="8211990" cy="1990589"/>
          </a:xfrm>
          <a:prstGeom prst="rect">
            <a:avLst/>
          </a:prstGeom>
        </p:spPr>
      </p:pic>
      <p:pic>
        <p:nvPicPr>
          <p:cNvPr id="3" name="Picture 2" descr="Ekran Resmi 2018-01-05 18.57.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513" y="3542893"/>
            <a:ext cx="8502194" cy="3414499"/>
          </a:xfrm>
          <a:prstGeom prst="rect">
            <a:avLst/>
          </a:prstGeom>
        </p:spPr>
      </p:pic>
      <p:pic>
        <p:nvPicPr>
          <p:cNvPr id="4" name="Picture 3" descr="Ekran Resmi 2018-01-05 18.56.02.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48442" y="1996651"/>
            <a:ext cx="8636336" cy="1546242"/>
          </a:xfrm>
          <a:prstGeom prst="rect">
            <a:avLst/>
          </a:prstGeom>
        </p:spPr>
      </p:pic>
      <p:sp>
        <p:nvSpPr>
          <p:cNvPr id="8" name="Metin kutusu 4"/>
          <p:cNvSpPr txBox="1">
            <a:spLocks/>
          </p:cNvSpPr>
          <p:nvPr/>
        </p:nvSpPr>
        <p:spPr>
          <a:xfrm>
            <a:off x="7604139" y="968107"/>
            <a:ext cx="806632" cy="461665"/>
          </a:xfrm>
          <a:prstGeom prst="rect">
            <a:avLst/>
          </a:prstGeom>
          <a:solidFill>
            <a:srgbClr val="FFFF00"/>
          </a:solidFill>
        </p:spPr>
        <p:txBody>
          <a:bodyPr wrap="none"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dirty="0" smtClean="0">
                <a:solidFill>
                  <a:srgbClr val="FF0000"/>
                </a:solidFill>
              </a:rPr>
              <a:t>201</a:t>
            </a:r>
            <a:r>
              <a:rPr lang="tr-TR" sz="2400" dirty="0">
                <a:solidFill>
                  <a:srgbClr val="FF0000"/>
                </a:solidFill>
              </a:rPr>
              <a:t>6</a:t>
            </a:r>
            <a:endParaRPr lang="en-GB" sz="2400" dirty="0">
              <a:solidFill>
                <a:srgbClr val="FF0000"/>
              </a:solidFill>
            </a:endParaRPr>
          </a:p>
        </p:txBody>
      </p:sp>
    </p:spTree>
    <p:extLst>
      <p:ext uri="{BB962C8B-B14F-4D97-AF65-F5344CB8AC3E}">
        <p14:creationId xmlns:p14="http://schemas.microsoft.com/office/powerpoint/2010/main" val="29021403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525744" y="2132856"/>
            <a:ext cx="8229600" cy="4525963"/>
          </a:xfrm>
        </p:spPr>
        <p:txBody>
          <a:bodyPr>
            <a:normAutofit/>
          </a:bodyPr>
          <a:lstStyle/>
          <a:p>
            <a:r>
              <a:rPr lang="tr-TR" dirty="0" smtClean="0"/>
              <a:t>.</a:t>
            </a:r>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300" y="0"/>
            <a:ext cx="8964488"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884368" y="99581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
        <p:nvSpPr>
          <p:cNvPr id="7" name="Content Placeholder 1"/>
          <p:cNvSpPr txBox="1">
            <a:spLocks/>
          </p:cNvSpPr>
          <p:nvPr/>
        </p:nvSpPr>
        <p:spPr>
          <a:xfrm>
            <a:off x="132542" y="2276872"/>
            <a:ext cx="4823654" cy="3586163"/>
          </a:xfrm>
          <a:prstGeom prst="rect">
            <a:avLst/>
          </a:prstGeom>
        </p:spPr>
        <p:style>
          <a:lnRef idx="1">
            <a:schemeClr val="accent2"/>
          </a:lnRef>
          <a:fillRef idx="2">
            <a:schemeClr val="accent2"/>
          </a:fillRef>
          <a:effectRef idx="1">
            <a:schemeClr val="accent2"/>
          </a:effectRef>
          <a:fontRef idx="minor">
            <a:schemeClr val="dk1"/>
          </a:fontRef>
        </p:style>
        <p:txBody>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defRPr/>
            </a:pPr>
            <a:r>
              <a:rPr lang="en-US" b="1" dirty="0" smtClean="0">
                <a:solidFill>
                  <a:srgbClr val="FF0000"/>
                </a:solidFill>
                <a:latin typeface="Calibri" charset="0"/>
              </a:rPr>
              <a:t>RİSKİ ARTTIRANLAR</a:t>
            </a:r>
          </a:p>
          <a:p>
            <a:pPr lvl="1">
              <a:buFont typeface="Arial" charset="0"/>
              <a:buChar char="•"/>
              <a:defRPr/>
            </a:pPr>
            <a:r>
              <a:rPr lang="en-US" sz="2100" b="1" dirty="0" err="1" smtClean="0">
                <a:latin typeface="Calibri" charset="0"/>
              </a:rPr>
              <a:t>Tanı</a:t>
            </a:r>
            <a:r>
              <a:rPr lang="en-US" sz="2100" b="1" dirty="0" smtClean="0">
                <a:latin typeface="Calibri" charset="0"/>
              </a:rPr>
              <a:t> </a:t>
            </a:r>
            <a:r>
              <a:rPr lang="en-US" sz="2100" b="1" dirty="0" err="1" smtClean="0">
                <a:latin typeface="Calibri" charset="0"/>
              </a:rPr>
              <a:t>anında</a:t>
            </a:r>
            <a:r>
              <a:rPr lang="en-US" sz="2100" b="1" dirty="0" smtClean="0">
                <a:latin typeface="Calibri" charset="0"/>
              </a:rPr>
              <a:t> ileri </a:t>
            </a:r>
            <a:r>
              <a:rPr lang="en-US" sz="2100" b="1" dirty="0" err="1" smtClean="0">
                <a:latin typeface="Calibri" charset="0"/>
              </a:rPr>
              <a:t>yaş</a:t>
            </a:r>
            <a:r>
              <a:rPr lang="en-US" sz="2100" b="1" dirty="0" smtClean="0">
                <a:latin typeface="Calibri" charset="0"/>
              </a:rPr>
              <a:t> (≥ 45)</a:t>
            </a:r>
            <a:r>
              <a:rPr lang="en-US" sz="2100" dirty="0" smtClean="0">
                <a:latin typeface="Calibri" charset="0"/>
              </a:rPr>
              <a:t>*</a:t>
            </a:r>
          </a:p>
          <a:p>
            <a:pPr lvl="1">
              <a:buFont typeface="Arial" charset="0"/>
              <a:buChar char="•"/>
              <a:defRPr/>
            </a:pPr>
            <a:r>
              <a:rPr lang="en-US" sz="2100" b="1" dirty="0" err="1" smtClean="0">
                <a:latin typeface="Calibri" charset="0"/>
              </a:rPr>
              <a:t>Menopozda</a:t>
            </a:r>
            <a:r>
              <a:rPr lang="en-US" sz="2100" b="1" dirty="0" smtClean="0">
                <a:latin typeface="Calibri" charset="0"/>
              </a:rPr>
              <a:t> </a:t>
            </a:r>
            <a:r>
              <a:rPr lang="en-US" sz="2100" b="1" dirty="0" err="1" smtClean="0">
                <a:latin typeface="Calibri" charset="0"/>
              </a:rPr>
              <a:t>tanı</a:t>
            </a:r>
            <a:endParaRPr lang="en-US" sz="2100" b="1" dirty="0" smtClean="0">
              <a:latin typeface="Calibri" charset="0"/>
            </a:endParaRPr>
          </a:p>
          <a:p>
            <a:pPr lvl="1">
              <a:buFont typeface="Arial" charset="0"/>
              <a:buChar char="•"/>
              <a:defRPr/>
            </a:pPr>
            <a:r>
              <a:rPr lang="en-US" sz="2000" b="1" dirty="0" smtClean="0">
                <a:latin typeface="Calibri" charset="0"/>
              </a:rPr>
              <a:t>Uzun </a:t>
            </a:r>
            <a:r>
              <a:rPr lang="en-US" sz="2000" b="1" dirty="0" err="1" smtClean="0">
                <a:latin typeface="Calibri" charset="0"/>
              </a:rPr>
              <a:t>süredir</a:t>
            </a:r>
            <a:r>
              <a:rPr lang="en-US" sz="2000" b="1" dirty="0" smtClean="0">
                <a:latin typeface="Calibri" charset="0"/>
              </a:rPr>
              <a:t> </a:t>
            </a:r>
            <a:r>
              <a:rPr lang="en-US" sz="2000" b="1" dirty="0" err="1" smtClean="0">
                <a:latin typeface="Calibri" charset="0"/>
              </a:rPr>
              <a:t>takipte</a:t>
            </a:r>
            <a:r>
              <a:rPr lang="en-US" sz="2000" b="1" dirty="0" smtClean="0">
                <a:latin typeface="Calibri" charset="0"/>
              </a:rPr>
              <a:t> </a:t>
            </a:r>
            <a:r>
              <a:rPr lang="en-US" sz="2000" b="1" dirty="0" err="1" smtClean="0">
                <a:latin typeface="Calibri" charset="0"/>
              </a:rPr>
              <a:t>endometrioma</a:t>
            </a:r>
            <a:endParaRPr lang="en-US" sz="2000" b="1" dirty="0" smtClean="0">
              <a:latin typeface="Calibri" charset="0"/>
            </a:endParaRPr>
          </a:p>
          <a:p>
            <a:pPr lvl="1">
              <a:buFont typeface="Arial" charset="0"/>
              <a:buChar char="•"/>
              <a:defRPr/>
            </a:pPr>
            <a:r>
              <a:rPr lang="en-US" sz="2100" b="1" dirty="0" err="1" smtClean="0">
                <a:latin typeface="Calibri" charset="0"/>
              </a:rPr>
              <a:t>Nulliparite</a:t>
            </a:r>
            <a:r>
              <a:rPr lang="en-US" sz="2100" dirty="0" smtClean="0">
                <a:latin typeface="Calibri" charset="0"/>
              </a:rPr>
              <a:t>*</a:t>
            </a:r>
          </a:p>
          <a:p>
            <a:pPr lvl="1">
              <a:buFont typeface="Arial" charset="0"/>
              <a:buChar char="•"/>
              <a:defRPr/>
            </a:pPr>
            <a:r>
              <a:rPr lang="en-US" sz="2100" b="1" dirty="0" err="1" smtClean="0">
                <a:latin typeface="Calibri" charset="0"/>
              </a:rPr>
              <a:t>Hiperöstrojenizm</a:t>
            </a:r>
            <a:endParaRPr lang="en-US" sz="2100" b="1" dirty="0" smtClean="0">
              <a:latin typeface="Calibri" charset="0"/>
            </a:endParaRPr>
          </a:p>
          <a:p>
            <a:pPr lvl="1">
              <a:buFont typeface="Arial" charset="0"/>
              <a:buChar char="•"/>
              <a:defRPr/>
            </a:pPr>
            <a:r>
              <a:rPr lang="en-US" sz="2100" b="1" dirty="0" smtClean="0">
                <a:latin typeface="Calibri" charset="0"/>
              </a:rPr>
              <a:t>Solid </a:t>
            </a:r>
            <a:r>
              <a:rPr lang="en-US" sz="2100" b="1" dirty="0" err="1" smtClean="0">
                <a:latin typeface="Calibri" charset="0"/>
              </a:rPr>
              <a:t>kompartmanların</a:t>
            </a:r>
            <a:r>
              <a:rPr lang="en-US" sz="2100" b="1" dirty="0" smtClean="0">
                <a:latin typeface="Calibri" charset="0"/>
              </a:rPr>
              <a:t> </a:t>
            </a:r>
            <a:r>
              <a:rPr lang="en-US" sz="2100" b="1" dirty="0" err="1" smtClean="0">
                <a:latin typeface="Calibri" charset="0"/>
              </a:rPr>
              <a:t>bulunması</a:t>
            </a:r>
            <a:endParaRPr lang="en-US" sz="2100" b="1" dirty="0" smtClean="0">
              <a:latin typeface="Calibri" charset="0"/>
            </a:endParaRPr>
          </a:p>
          <a:p>
            <a:pPr lvl="1">
              <a:buFont typeface="Arial" charset="0"/>
              <a:buChar char="•"/>
              <a:defRPr/>
            </a:pPr>
            <a:r>
              <a:rPr lang="en-US" sz="2100" b="1" dirty="0" smtClean="0">
                <a:latin typeface="Calibri" charset="0"/>
              </a:rPr>
              <a:t>Büyük </a:t>
            </a:r>
            <a:r>
              <a:rPr lang="en-US" sz="2100" b="1" dirty="0" err="1" smtClean="0">
                <a:latin typeface="Calibri" charset="0"/>
              </a:rPr>
              <a:t>endometrioma</a:t>
            </a:r>
            <a:r>
              <a:rPr lang="en-US" sz="2100" dirty="0" smtClean="0">
                <a:latin typeface="Calibri" charset="0"/>
              </a:rPr>
              <a:t>*</a:t>
            </a:r>
          </a:p>
          <a:p>
            <a:pPr lvl="2">
              <a:defRPr/>
            </a:pPr>
            <a:r>
              <a:rPr lang="en-US" b="1" dirty="0" smtClean="0">
                <a:latin typeface="Calibri" charset="0"/>
              </a:rPr>
              <a:t>≥9 cm</a:t>
            </a:r>
            <a:endParaRPr lang="en-US" b="1" dirty="0">
              <a:latin typeface="Calibri" charset="0"/>
            </a:endParaRPr>
          </a:p>
        </p:txBody>
      </p:sp>
      <p:sp>
        <p:nvSpPr>
          <p:cNvPr id="8" name="Content Placeholder 2"/>
          <p:cNvSpPr txBox="1">
            <a:spLocks/>
          </p:cNvSpPr>
          <p:nvPr/>
        </p:nvSpPr>
        <p:spPr>
          <a:xfrm>
            <a:off x="4911636" y="2276871"/>
            <a:ext cx="4320346" cy="3586163"/>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buFont typeface="Arial"/>
              <a:buChar char="•"/>
              <a:defRPr/>
            </a:pPr>
            <a:r>
              <a:rPr lang="en-US" b="1" dirty="0" smtClean="0">
                <a:solidFill>
                  <a:srgbClr val="008000"/>
                </a:solidFill>
              </a:rPr>
              <a:t>RİSKİ AZALTANLAR</a:t>
            </a:r>
          </a:p>
          <a:p>
            <a:pPr lvl="1">
              <a:buFont typeface="Arial"/>
              <a:buChar char="•"/>
              <a:defRPr/>
            </a:pPr>
            <a:r>
              <a:rPr lang="en-US" dirty="0" err="1" smtClean="0"/>
              <a:t>Endometriotik</a:t>
            </a:r>
            <a:r>
              <a:rPr lang="en-US" dirty="0" smtClean="0"/>
              <a:t> </a:t>
            </a:r>
            <a:r>
              <a:rPr lang="en-US" dirty="0" err="1" smtClean="0"/>
              <a:t>dokunun</a:t>
            </a:r>
            <a:r>
              <a:rPr lang="en-US" dirty="0" smtClean="0"/>
              <a:t>   tam </a:t>
            </a:r>
            <a:r>
              <a:rPr lang="en-US" dirty="0" err="1" smtClean="0"/>
              <a:t>cerrahi</a:t>
            </a:r>
            <a:r>
              <a:rPr lang="en-US" dirty="0" smtClean="0"/>
              <a:t> </a:t>
            </a:r>
            <a:r>
              <a:rPr lang="en-US" dirty="0" err="1" smtClean="0"/>
              <a:t>eksizyonu</a:t>
            </a:r>
            <a:endParaRPr lang="en-US" dirty="0" smtClean="0"/>
          </a:p>
          <a:p>
            <a:pPr lvl="1">
              <a:buFont typeface="Arial"/>
              <a:buChar char="•"/>
              <a:defRPr/>
            </a:pPr>
            <a:r>
              <a:rPr lang="en-US" dirty="0" smtClean="0"/>
              <a:t>Uzun </a:t>
            </a:r>
            <a:r>
              <a:rPr lang="en-US" dirty="0" err="1" smtClean="0"/>
              <a:t>süreli</a:t>
            </a:r>
            <a:r>
              <a:rPr lang="en-US" dirty="0" smtClean="0"/>
              <a:t> OKS </a:t>
            </a:r>
            <a:r>
              <a:rPr lang="en-US" dirty="0" err="1" smtClean="0"/>
              <a:t>kullanımı</a:t>
            </a:r>
            <a:r>
              <a:rPr lang="en-US" dirty="0" smtClean="0"/>
              <a:t>   (</a:t>
            </a:r>
            <a:r>
              <a:rPr lang="en-US" b="1" dirty="0" smtClean="0">
                <a:latin typeface="Calibri" charset="0"/>
              </a:rPr>
              <a:t>≥</a:t>
            </a:r>
            <a:r>
              <a:rPr lang="en-US" dirty="0" smtClean="0"/>
              <a:t> 10 </a:t>
            </a:r>
            <a:r>
              <a:rPr lang="en-US" dirty="0" err="1" smtClean="0"/>
              <a:t>yıl</a:t>
            </a:r>
            <a:r>
              <a:rPr lang="en-US" dirty="0" smtClean="0"/>
              <a:t>) </a:t>
            </a:r>
            <a:endParaRPr lang="en-US" dirty="0" smtClean="0"/>
          </a:p>
        </p:txBody>
      </p:sp>
    </p:spTree>
    <p:extLst>
      <p:ext uri="{BB962C8B-B14F-4D97-AF65-F5344CB8AC3E}">
        <p14:creationId xmlns:p14="http://schemas.microsoft.com/office/powerpoint/2010/main" val="330609501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0"/>
            <a:ext cx="8640960" cy="1700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1700808"/>
            <a:ext cx="8640959" cy="4940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951705" y="99581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
        <p:nvSpPr>
          <p:cNvPr id="5" name="Rectangle 4"/>
          <p:cNvSpPr/>
          <p:nvPr/>
        </p:nvSpPr>
        <p:spPr>
          <a:xfrm>
            <a:off x="467544" y="5733256"/>
            <a:ext cx="8424936"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1282359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6632"/>
            <a:ext cx="8964488" cy="6597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4"/>
          <p:cNvSpPr txBox="1"/>
          <p:nvPr/>
        </p:nvSpPr>
        <p:spPr>
          <a:xfrm>
            <a:off x="7557996" y="1024227"/>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cxnSp>
        <p:nvCxnSpPr>
          <p:cNvPr id="5" name="Straight Connector 4"/>
          <p:cNvCxnSpPr/>
          <p:nvPr/>
        </p:nvCxnSpPr>
        <p:spPr>
          <a:xfrm>
            <a:off x="2411760" y="5877272"/>
            <a:ext cx="612068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15616" y="6309320"/>
            <a:ext cx="727280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929034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a:xfrm>
            <a:off x="0" y="-228600"/>
            <a:ext cx="8229600" cy="1646238"/>
          </a:xfrm>
        </p:spPr>
        <p:txBody>
          <a:bodyPr/>
          <a:lstStyle/>
          <a:p>
            <a:pPr>
              <a:defRPr/>
            </a:pPr>
            <a:r>
              <a:rPr lang="en-US" altLang="en-US" sz="2800" dirty="0">
                <a:solidFill>
                  <a:srgbClr val="FFFF00"/>
                </a:solidFill>
                <a:ea typeface="MS PGothic" charset="-128"/>
                <a:cs typeface="MS PGothic" charset="-128"/>
              </a:rPr>
              <a:t>What Diagnostic Opportunities are Available to Practitioners for Women with Endometriosis?</a:t>
            </a:r>
          </a:p>
        </p:txBody>
      </p:sp>
      <p:sp>
        <p:nvSpPr>
          <p:cNvPr id="136194" name="Content Placeholder 2"/>
          <p:cNvSpPr>
            <a:spLocks noGrp="1"/>
          </p:cNvSpPr>
          <p:nvPr>
            <p:ph idx="4294967295"/>
          </p:nvPr>
        </p:nvSpPr>
        <p:spPr>
          <a:xfrm>
            <a:off x="533400" y="1143000"/>
            <a:ext cx="8610600" cy="2133600"/>
          </a:xfrm>
        </p:spPr>
        <p:txBody>
          <a:bodyPr>
            <a:normAutofit lnSpcReduction="10000"/>
          </a:bodyPr>
          <a:lstStyle/>
          <a:p>
            <a:pPr>
              <a:lnSpc>
                <a:spcPct val="80000"/>
              </a:lnSpc>
              <a:buFont typeface="Wingdings 2" pitchFamily="18" charset="2"/>
              <a:buNone/>
            </a:pPr>
            <a:r>
              <a:rPr lang="en-US" altLang="en-US" sz="2800" dirty="0" smtClean="0">
                <a:solidFill>
                  <a:srgbClr val="FFC000"/>
                </a:solidFill>
                <a:latin typeface="Times New Roman" pitchFamily="18" charset="0"/>
              </a:rPr>
              <a:t>Pelvic</a:t>
            </a:r>
            <a:r>
              <a:rPr lang="en-US" altLang="en-US" sz="2800" dirty="0" smtClean="0">
                <a:latin typeface="Times New Roman" pitchFamily="18" charset="0"/>
              </a:rPr>
              <a:t> </a:t>
            </a:r>
            <a:r>
              <a:rPr lang="en-US" altLang="en-US" sz="2800" dirty="0" smtClean="0">
                <a:solidFill>
                  <a:srgbClr val="FFC000"/>
                </a:solidFill>
                <a:latin typeface="Times New Roman" pitchFamily="18" charset="0"/>
              </a:rPr>
              <a:t>US</a:t>
            </a:r>
          </a:p>
          <a:p>
            <a:pPr lvl="1">
              <a:lnSpc>
                <a:spcPct val="80000"/>
              </a:lnSpc>
            </a:pPr>
            <a:r>
              <a:rPr lang="en-US" altLang="en-US" sz="2000" dirty="0" err="1" smtClean="0">
                <a:solidFill>
                  <a:srgbClr val="FFFF00"/>
                </a:solidFill>
                <a:latin typeface="Times New Roman" pitchFamily="18" charset="0"/>
              </a:rPr>
              <a:t>hyperdense</a:t>
            </a:r>
            <a:r>
              <a:rPr lang="en-US" altLang="en-US" sz="2000" dirty="0" smtClean="0">
                <a:solidFill>
                  <a:srgbClr val="FFFF00"/>
                </a:solidFill>
                <a:latin typeface="Times New Roman" pitchFamily="18" charset="0"/>
              </a:rPr>
              <a:t> mural nodules </a:t>
            </a:r>
            <a:r>
              <a:rPr lang="en-US" altLang="en-US" sz="2000" dirty="0" smtClean="0">
                <a:latin typeface="Times New Roman" pitchFamily="18" charset="0"/>
              </a:rPr>
              <a:t>within the ovary and </a:t>
            </a:r>
            <a:r>
              <a:rPr lang="en-US" altLang="en-US" sz="2000" dirty="0" smtClean="0">
                <a:solidFill>
                  <a:srgbClr val="FFFF00"/>
                </a:solidFill>
                <a:latin typeface="Times New Roman" pitchFamily="18" charset="0"/>
              </a:rPr>
              <a:t>rapid growth </a:t>
            </a:r>
            <a:r>
              <a:rPr lang="en-US" altLang="en-US" sz="2000" dirty="0" smtClean="0">
                <a:latin typeface="Times New Roman" pitchFamily="18" charset="0"/>
              </a:rPr>
              <a:t>of an </a:t>
            </a:r>
            <a:r>
              <a:rPr lang="en-US" altLang="en-US" sz="2000" dirty="0" err="1" smtClean="0">
                <a:latin typeface="Times New Roman" pitchFamily="18" charset="0"/>
              </a:rPr>
              <a:t>endometrioma</a:t>
            </a:r>
            <a:r>
              <a:rPr lang="en-US" altLang="en-US" sz="2000" dirty="0" smtClean="0">
                <a:latin typeface="Times New Roman" pitchFamily="18" charset="0"/>
              </a:rPr>
              <a:t> can be visualized on MRI – associated with malignant transformation </a:t>
            </a:r>
          </a:p>
          <a:p>
            <a:pPr lvl="1">
              <a:lnSpc>
                <a:spcPct val="80000"/>
              </a:lnSpc>
            </a:pPr>
            <a:r>
              <a:rPr lang="tr-TR" altLang="en-US" sz="2000" dirty="0" smtClean="0">
                <a:latin typeface="Times New Roman" pitchFamily="18" charset="0"/>
              </a:rPr>
              <a:t>Papillary projections</a:t>
            </a:r>
          </a:p>
          <a:p>
            <a:pPr lvl="1">
              <a:lnSpc>
                <a:spcPct val="80000"/>
              </a:lnSpc>
            </a:pPr>
            <a:r>
              <a:rPr lang="tr-TR" altLang="en-US" sz="2000" dirty="0" smtClean="0">
                <a:latin typeface="Times New Roman" pitchFamily="18" charset="0"/>
              </a:rPr>
              <a:t>Solid components</a:t>
            </a:r>
          </a:p>
          <a:p>
            <a:pPr lvl="1">
              <a:lnSpc>
                <a:spcPct val="80000"/>
              </a:lnSpc>
            </a:pPr>
            <a:r>
              <a:rPr lang="tr-TR" altLang="en-US" sz="2000" dirty="0" smtClean="0">
                <a:latin typeface="Times New Roman" pitchFamily="18" charset="0"/>
              </a:rPr>
              <a:t>Rich vascularization</a:t>
            </a:r>
            <a:endParaRPr lang="en-US" altLang="en-US" sz="2000" dirty="0" smtClean="0">
              <a:latin typeface="Times New Roman" pitchFamily="18" charset="0"/>
            </a:endParaRPr>
          </a:p>
          <a:p>
            <a:pPr lvl="1">
              <a:lnSpc>
                <a:spcPct val="80000"/>
              </a:lnSpc>
            </a:pPr>
            <a:endParaRPr lang="en-US" altLang="en-US" sz="2000" dirty="0" smtClean="0">
              <a:latin typeface="Times New Roman" pitchFamily="18" charset="0"/>
            </a:endParaRPr>
          </a:p>
          <a:p>
            <a:pPr>
              <a:lnSpc>
                <a:spcPct val="80000"/>
              </a:lnSpc>
              <a:buFont typeface="Wingdings 2" pitchFamily="18" charset="2"/>
              <a:buNone/>
            </a:pPr>
            <a:endParaRPr lang="en-US" altLang="en-US" sz="2000" baseline="30000" dirty="0" smtClean="0">
              <a:latin typeface="Times New Roman" pitchFamily="18" charset="0"/>
            </a:endParaRPr>
          </a:p>
        </p:txBody>
      </p:sp>
      <p:pic>
        <p:nvPicPr>
          <p:cNvPr id="13619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151313"/>
            <a:ext cx="3511550"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038600"/>
            <a:ext cx="3505200"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7" name="TextBox 6"/>
          <p:cNvSpPr txBox="1">
            <a:spLocks noChangeArrowheads="1"/>
          </p:cNvSpPr>
          <p:nvPr/>
        </p:nvSpPr>
        <p:spPr bwMode="auto">
          <a:xfrm>
            <a:off x="152400" y="3124200"/>
            <a:ext cx="44958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000" b="1">
                <a:solidFill>
                  <a:schemeClr val="tx1"/>
                </a:solidFill>
                <a:latin typeface="Times New Roman" pitchFamily="18" charset="0"/>
                <a:ea typeface="MS PGothic" pitchFamily="34" charset="-128"/>
              </a:defRPr>
            </a:lvl1pPr>
            <a:lvl2pPr marL="742950" indent="-285750">
              <a:spcBef>
                <a:spcPct val="20000"/>
              </a:spcBef>
              <a:buClr>
                <a:schemeClr val="accent2"/>
              </a:buClr>
              <a:buFont typeface="Wingdings 2" pitchFamily="18" charset="2"/>
              <a:buChar char=""/>
              <a:defRPr sz="2600">
                <a:solidFill>
                  <a:schemeClr val="tx1"/>
                </a:solidFill>
                <a:latin typeface="Times New Roman" pitchFamily="18" charset="0"/>
                <a:ea typeface="MS PGothic" pitchFamily="34" charset="-128"/>
              </a:defRPr>
            </a:lvl2pPr>
            <a:lvl3pPr marL="1143000" indent="-228600">
              <a:spcBef>
                <a:spcPct val="20000"/>
              </a:spcBef>
              <a:buClr>
                <a:srgbClr val="FF953E"/>
              </a:buClr>
              <a:buFont typeface="Wingdings 2" pitchFamily="18" charset="2"/>
              <a:buChar char=""/>
              <a:defRPr sz="2400">
                <a:solidFill>
                  <a:schemeClr val="tx1"/>
                </a:solidFill>
                <a:latin typeface="Times New Roman" pitchFamily="18" charset="0"/>
                <a:ea typeface="MS PGothic" pitchFamily="34" charset="-128"/>
              </a:defRPr>
            </a:lvl3pPr>
            <a:lvl4pPr marL="1600200" indent="-228600">
              <a:spcBef>
                <a:spcPct val="20000"/>
              </a:spcBef>
              <a:buClr>
                <a:srgbClr val="F8BD52"/>
              </a:buClr>
              <a:buFont typeface="Wingdings 2" pitchFamily="18" charset="2"/>
              <a:buChar char=""/>
              <a:defRPr sz="2200">
                <a:solidFill>
                  <a:schemeClr val="tx1"/>
                </a:solidFill>
                <a:latin typeface="Times New Roman" pitchFamily="18" charset="0"/>
                <a:ea typeface="MS PGothic" pitchFamily="34" charset="-128"/>
              </a:defRPr>
            </a:lvl4pPr>
            <a:lvl5pPr marL="2057400" indent="-228600">
              <a:spcBef>
                <a:spcPct val="20000"/>
              </a:spcBef>
              <a:buClr>
                <a:srgbClr val="46A6BD"/>
              </a:buClr>
              <a:buFont typeface="Wingdings 2" pitchFamily="18" charset="2"/>
              <a:buChar char=""/>
              <a:defRPr sz="2000">
                <a:solidFill>
                  <a:schemeClr val="tx1"/>
                </a:solidFill>
                <a:latin typeface="Times New Roman" pitchFamily="18" charset="0"/>
                <a:ea typeface="MS PGothic" pitchFamily="34" charset="-128"/>
              </a:defRPr>
            </a:lvl5pPr>
            <a:lvl6pPr marL="25146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6pPr>
            <a:lvl7pPr marL="29718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7pPr>
            <a:lvl8pPr marL="34290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8pPr>
            <a:lvl9pPr marL="38862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9pPr>
          </a:lstStyle>
          <a:p>
            <a:pPr algn="ctr" eaLnBrk="1" hangingPunct="1">
              <a:spcBef>
                <a:spcPct val="0"/>
              </a:spcBef>
              <a:buClrTx/>
              <a:buSzTx/>
              <a:buFontTx/>
              <a:buNone/>
            </a:pPr>
            <a:r>
              <a:rPr lang="en-US" altLang="en-US" sz="1400">
                <a:solidFill>
                  <a:srgbClr val="FFFF00"/>
                </a:solidFill>
              </a:rPr>
              <a:t>Endometrioma with diffuse, homogenous hypoechogenic features</a:t>
            </a:r>
          </a:p>
        </p:txBody>
      </p:sp>
      <p:sp>
        <p:nvSpPr>
          <p:cNvPr id="136198" name="TextBox 7"/>
          <p:cNvSpPr txBox="1">
            <a:spLocks noChangeArrowheads="1"/>
          </p:cNvSpPr>
          <p:nvPr/>
        </p:nvSpPr>
        <p:spPr bwMode="auto">
          <a:xfrm>
            <a:off x="5029200" y="3124200"/>
            <a:ext cx="426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2" pitchFamily="18" charset="2"/>
              <a:buChar char=""/>
              <a:defRPr sz="3000" b="1">
                <a:solidFill>
                  <a:schemeClr val="tx1"/>
                </a:solidFill>
                <a:latin typeface="Times New Roman" pitchFamily="18" charset="0"/>
                <a:ea typeface="MS PGothic" pitchFamily="34" charset="-128"/>
              </a:defRPr>
            </a:lvl1pPr>
            <a:lvl2pPr marL="742950" indent="-285750">
              <a:spcBef>
                <a:spcPct val="20000"/>
              </a:spcBef>
              <a:buClr>
                <a:schemeClr val="accent2"/>
              </a:buClr>
              <a:buFont typeface="Wingdings 2" pitchFamily="18" charset="2"/>
              <a:buChar char=""/>
              <a:defRPr sz="2600">
                <a:solidFill>
                  <a:schemeClr val="tx1"/>
                </a:solidFill>
                <a:latin typeface="Times New Roman" pitchFamily="18" charset="0"/>
                <a:ea typeface="MS PGothic" pitchFamily="34" charset="-128"/>
              </a:defRPr>
            </a:lvl2pPr>
            <a:lvl3pPr marL="1143000" indent="-228600">
              <a:spcBef>
                <a:spcPct val="20000"/>
              </a:spcBef>
              <a:buClr>
                <a:srgbClr val="FF953E"/>
              </a:buClr>
              <a:buFont typeface="Wingdings 2" pitchFamily="18" charset="2"/>
              <a:buChar char=""/>
              <a:defRPr sz="2400">
                <a:solidFill>
                  <a:schemeClr val="tx1"/>
                </a:solidFill>
                <a:latin typeface="Times New Roman" pitchFamily="18" charset="0"/>
                <a:ea typeface="MS PGothic" pitchFamily="34" charset="-128"/>
              </a:defRPr>
            </a:lvl3pPr>
            <a:lvl4pPr marL="1600200" indent="-228600">
              <a:spcBef>
                <a:spcPct val="20000"/>
              </a:spcBef>
              <a:buClr>
                <a:srgbClr val="F8BD52"/>
              </a:buClr>
              <a:buFont typeface="Wingdings 2" pitchFamily="18" charset="2"/>
              <a:buChar char=""/>
              <a:defRPr sz="2200">
                <a:solidFill>
                  <a:schemeClr val="tx1"/>
                </a:solidFill>
                <a:latin typeface="Times New Roman" pitchFamily="18" charset="0"/>
                <a:ea typeface="MS PGothic" pitchFamily="34" charset="-128"/>
              </a:defRPr>
            </a:lvl4pPr>
            <a:lvl5pPr marL="2057400" indent="-228600">
              <a:spcBef>
                <a:spcPct val="20000"/>
              </a:spcBef>
              <a:buClr>
                <a:srgbClr val="46A6BD"/>
              </a:buClr>
              <a:buFont typeface="Wingdings 2" pitchFamily="18" charset="2"/>
              <a:buChar char=""/>
              <a:defRPr sz="2000">
                <a:solidFill>
                  <a:schemeClr val="tx1"/>
                </a:solidFill>
                <a:latin typeface="Times New Roman" pitchFamily="18" charset="0"/>
                <a:ea typeface="MS PGothic" pitchFamily="34" charset="-128"/>
              </a:defRPr>
            </a:lvl5pPr>
            <a:lvl6pPr marL="25146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6pPr>
            <a:lvl7pPr marL="29718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7pPr>
            <a:lvl8pPr marL="34290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8pPr>
            <a:lvl9pPr marL="3886200" indent="-228600" eaLnBrk="0" fontAlgn="base" hangingPunct="0">
              <a:spcBef>
                <a:spcPct val="20000"/>
              </a:spcBef>
              <a:spcAft>
                <a:spcPct val="0"/>
              </a:spcAft>
              <a:buClr>
                <a:srgbClr val="46A6BD"/>
              </a:buClr>
              <a:buFont typeface="Wingdings 2" pitchFamily="18" charset="2"/>
              <a:buChar char=""/>
              <a:defRPr sz="2000">
                <a:solidFill>
                  <a:schemeClr val="tx1"/>
                </a:solidFill>
                <a:latin typeface="Times New Roman" pitchFamily="18" charset="0"/>
                <a:ea typeface="MS PGothic" pitchFamily="34" charset="-128"/>
              </a:defRPr>
            </a:lvl9pPr>
          </a:lstStyle>
          <a:p>
            <a:pPr eaLnBrk="1" hangingPunct="1">
              <a:spcBef>
                <a:spcPct val="0"/>
              </a:spcBef>
              <a:buClrTx/>
              <a:buSzTx/>
              <a:buFontTx/>
              <a:buNone/>
            </a:pPr>
            <a:r>
              <a:rPr lang="en-US" altLang="en-US" sz="1400">
                <a:solidFill>
                  <a:srgbClr val="FFFF00"/>
                </a:solidFill>
              </a:rPr>
              <a:t>Endometrioma with mural malignant features</a:t>
            </a:r>
          </a:p>
        </p:txBody>
      </p:sp>
    </p:spTree>
    <p:extLst>
      <p:ext uri="{BB962C8B-B14F-4D97-AF65-F5344CB8AC3E}">
        <p14:creationId xmlns:p14="http://schemas.microsoft.com/office/powerpoint/2010/main" val="316761836"/>
      </p:ext>
    </p:extLst>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04664"/>
            <a:ext cx="786765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2780928"/>
            <a:ext cx="3962400" cy="361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3140968"/>
            <a:ext cx="3695700"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869916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7744" y="3879006"/>
            <a:ext cx="3943350" cy="2794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87" y="116632"/>
            <a:ext cx="7820025" cy="3762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710937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Engin\AppData\Local\Microsoft\Windows\Temporary Internet Files\Content.Outlook\ALDVPH3K\Untitled attachment 001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9534" y="1052463"/>
            <a:ext cx="3440113" cy="475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tr-TR" dirty="0" smtClean="0"/>
              <a:t>                </a:t>
            </a:r>
            <a:endParaRPr lang="tr-TR" dirty="0">
              <a:solidFill>
                <a:srgbClr val="FFFF00"/>
              </a:solidFill>
            </a:endParaRPr>
          </a:p>
        </p:txBody>
      </p:sp>
      <p:pic>
        <p:nvPicPr>
          <p:cNvPr id="7" name="Resim 3"/>
          <p:cNvPicPr>
            <a:picLocks noChangeAspect="1"/>
          </p:cNvPicPr>
          <p:nvPr/>
        </p:nvPicPr>
        <p:blipFill>
          <a:blip r:embed="rId4"/>
          <a:stretch>
            <a:fillRect/>
          </a:stretch>
        </p:blipFill>
        <p:spPr>
          <a:xfrm>
            <a:off x="103355" y="0"/>
            <a:ext cx="3600450" cy="3686175"/>
          </a:xfrm>
          <a:prstGeom prst="rect">
            <a:avLst/>
          </a:prstGeom>
        </p:spPr>
      </p:pic>
      <p:pic>
        <p:nvPicPr>
          <p:cNvPr id="9" name="Resim 4"/>
          <p:cNvPicPr>
            <a:picLocks noChangeAspect="1"/>
          </p:cNvPicPr>
          <p:nvPr/>
        </p:nvPicPr>
        <p:blipFill>
          <a:blip r:embed="rId5"/>
          <a:stretch>
            <a:fillRect/>
          </a:stretch>
        </p:blipFill>
        <p:spPr>
          <a:xfrm>
            <a:off x="323528" y="3695303"/>
            <a:ext cx="2336006" cy="2924903"/>
          </a:xfrm>
          <a:prstGeom prst="rect">
            <a:avLst/>
          </a:prstGeom>
        </p:spPr>
      </p:pic>
      <p:pic>
        <p:nvPicPr>
          <p:cNvPr id="10" name="Resim 3"/>
          <p:cNvPicPr>
            <a:picLocks noChangeAspect="1"/>
          </p:cNvPicPr>
          <p:nvPr/>
        </p:nvPicPr>
        <p:blipFill>
          <a:blip r:embed="rId6"/>
          <a:stretch>
            <a:fillRect/>
          </a:stretch>
        </p:blipFill>
        <p:spPr>
          <a:xfrm>
            <a:off x="5386387" y="0"/>
            <a:ext cx="3757613" cy="3429000"/>
          </a:xfrm>
          <a:prstGeom prst="rect">
            <a:avLst/>
          </a:prstGeom>
        </p:spPr>
      </p:pic>
      <p:pic>
        <p:nvPicPr>
          <p:cNvPr id="11" name="Resim 4"/>
          <p:cNvPicPr>
            <a:picLocks noChangeAspect="1"/>
          </p:cNvPicPr>
          <p:nvPr/>
        </p:nvPicPr>
        <p:blipFill>
          <a:blip r:embed="rId7"/>
          <a:stretch>
            <a:fillRect/>
          </a:stretch>
        </p:blipFill>
        <p:spPr>
          <a:xfrm>
            <a:off x="5220072" y="3284984"/>
            <a:ext cx="3743325" cy="3429000"/>
          </a:xfrm>
          <a:prstGeom prst="rect">
            <a:avLst/>
          </a:prstGeom>
        </p:spPr>
      </p:pic>
    </p:spTree>
    <p:extLst>
      <p:ext uri="{BB962C8B-B14F-4D97-AF65-F5344CB8AC3E}">
        <p14:creationId xmlns:p14="http://schemas.microsoft.com/office/powerpoint/2010/main" val="286376025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FFFF00"/>
                </a:solidFill>
              </a:rPr>
              <a:t>What is the role of tumor markers, HE4 </a:t>
            </a:r>
            <a:r>
              <a:rPr lang="tr-TR" sz="2800" dirty="0" smtClean="0">
                <a:solidFill>
                  <a:srgbClr val="FFFF00"/>
                </a:solidFill>
              </a:rPr>
              <a:t>(</a:t>
            </a:r>
            <a:r>
              <a:rPr lang="tr-TR" sz="2800" b="1" dirty="0" smtClean="0">
                <a:solidFill>
                  <a:srgbClr val="FFFF00"/>
                </a:solidFill>
              </a:rPr>
              <a:t>Human </a:t>
            </a:r>
            <a:r>
              <a:rPr lang="tr-TR" sz="2800" b="1" dirty="0">
                <a:solidFill>
                  <a:srgbClr val="FFFF00"/>
                </a:solidFill>
              </a:rPr>
              <a:t>Epididymis Protein </a:t>
            </a:r>
            <a:r>
              <a:rPr lang="tr-TR" sz="2800" b="1" dirty="0" smtClean="0">
                <a:solidFill>
                  <a:srgbClr val="FFFF00"/>
                </a:solidFill>
              </a:rPr>
              <a:t>4)</a:t>
            </a:r>
            <a:r>
              <a:rPr lang="tr-TR" sz="2800" dirty="0" smtClean="0">
                <a:solidFill>
                  <a:srgbClr val="FFFF00"/>
                </a:solidFill>
              </a:rPr>
              <a:t> </a:t>
            </a:r>
            <a:r>
              <a:rPr lang="en-US" sz="2800" dirty="0" smtClean="0">
                <a:solidFill>
                  <a:srgbClr val="FFFF00"/>
                </a:solidFill>
              </a:rPr>
              <a:t>and </a:t>
            </a:r>
            <a:r>
              <a:rPr lang="en-US" sz="2800" dirty="0">
                <a:solidFill>
                  <a:srgbClr val="FFFF00"/>
                </a:solidFill>
              </a:rPr>
              <a:t>CA 125, in differential diagnosis </a:t>
            </a:r>
            <a:r>
              <a:rPr lang="en-US" sz="2800" dirty="0" smtClean="0">
                <a:solidFill>
                  <a:srgbClr val="FFFF00"/>
                </a:solidFill>
              </a:rPr>
              <a:t>of</a:t>
            </a:r>
            <a:r>
              <a:rPr lang="tr-TR" sz="2800" dirty="0" smtClean="0">
                <a:solidFill>
                  <a:srgbClr val="FFFF00"/>
                </a:solidFill>
              </a:rPr>
              <a:t> endometrioma </a:t>
            </a:r>
            <a:r>
              <a:rPr lang="tr-TR" sz="2800" dirty="0">
                <a:solidFill>
                  <a:srgbClr val="FFFF00"/>
                </a:solidFill>
              </a:rPr>
              <a:t>and ovarian malignancies?</a:t>
            </a:r>
          </a:p>
        </p:txBody>
      </p:sp>
      <p:sp>
        <p:nvSpPr>
          <p:cNvPr id="3" name="Content Placeholder 2"/>
          <p:cNvSpPr>
            <a:spLocks noGrp="1"/>
          </p:cNvSpPr>
          <p:nvPr>
            <p:ph idx="1"/>
          </p:nvPr>
        </p:nvSpPr>
        <p:spPr>
          <a:xfrm>
            <a:off x="395536" y="2564904"/>
            <a:ext cx="8229600" cy="4525963"/>
          </a:xfrm>
        </p:spPr>
        <p:txBody>
          <a:bodyPr>
            <a:normAutofit fontScale="85000" lnSpcReduction="10000"/>
          </a:bodyPr>
          <a:lstStyle/>
          <a:p>
            <a:r>
              <a:rPr lang="tr-TR" dirty="0">
                <a:latin typeface="Arial" panose="020B0604020202020204" pitchFamily="34" charset="0"/>
                <a:cs typeface="Arial" panose="020B0604020202020204" pitchFamily="34" charset="0"/>
              </a:rPr>
              <a:t>S</a:t>
            </a:r>
            <a:r>
              <a:rPr lang="en-US" dirty="0" err="1">
                <a:latin typeface="Arial" panose="020B0604020202020204" pitchFamily="34" charset="0"/>
                <a:cs typeface="Arial" panose="020B0604020202020204" pitchFamily="34" charset="0"/>
              </a:rPr>
              <a:t>imilar</a:t>
            </a:r>
            <a:r>
              <a:rPr lang="en-US" dirty="0">
                <a:latin typeface="Arial" panose="020B0604020202020204" pitchFamily="34" charset="0"/>
                <a:cs typeface="Arial" panose="020B0604020202020204" pitchFamily="34" charset="0"/>
              </a:rPr>
              <a:t> sensitivity to CA 125 when comparing serum from </a:t>
            </a:r>
            <a:r>
              <a:rPr lang="en-US" i="1" dirty="0">
                <a:latin typeface="Arial" panose="020B0604020202020204" pitchFamily="34" charset="0"/>
                <a:cs typeface="Arial" panose="020B0604020202020204" pitchFamily="34" charset="0"/>
              </a:rPr>
              <a:t>ovarian cancer cases to </a:t>
            </a:r>
            <a:r>
              <a:rPr lang="en-US" b="1" i="1" dirty="0">
                <a:latin typeface="Arial" panose="020B0604020202020204" pitchFamily="34" charset="0"/>
                <a:cs typeface="Arial" panose="020B0604020202020204" pitchFamily="34" charset="0"/>
              </a:rPr>
              <a:t>healthy controls</a:t>
            </a:r>
            <a:endParaRPr lang="tr-TR" b="1" i="1" dirty="0">
              <a:latin typeface="Arial" panose="020B0604020202020204" pitchFamily="34" charset="0"/>
              <a:cs typeface="Arial" panose="020B0604020202020204" pitchFamily="34" charset="0"/>
            </a:endParaRPr>
          </a:p>
          <a:p>
            <a:r>
              <a:rPr lang="tr-TR" dirty="0">
                <a:latin typeface="Arial" panose="020B0604020202020204" pitchFamily="34" charset="0"/>
                <a:cs typeface="Arial" panose="020B0604020202020204" pitchFamily="34" charset="0"/>
              </a:rPr>
              <a:t>H</a:t>
            </a:r>
            <a:r>
              <a:rPr lang="en-US" dirty="0" err="1">
                <a:latin typeface="Arial" panose="020B0604020202020204" pitchFamily="34" charset="0"/>
                <a:cs typeface="Arial" panose="020B0604020202020204" pitchFamily="34" charset="0"/>
              </a:rPr>
              <a:t>igher</a:t>
            </a:r>
            <a:r>
              <a:rPr lang="en-US" dirty="0">
                <a:latin typeface="Arial" panose="020B0604020202020204" pitchFamily="34" charset="0"/>
                <a:cs typeface="Arial" panose="020B0604020202020204" pitchFamily="34" charset="0"/>
              </a:rPr>
              <a:t> sensitivity when comparing ovarian cancer cases to </a:t>
            </a:r>
            <a:r>
              <a:rPr lang="en-US" b="1" dirty="0">
                <a:latin typeface="Arial" panose="020B0604020202020204" pitchFamily="34" charset="0"/>
                <a:cs typeface="Arial" panose="020B0604020202020204" pitchFamily="34" charset="0"/>
              </a:rPr>
              <a:t>benign gynecologic disease</a:t>
            </a:r>
            <a:endParaRPr lang="tr-TR" b="1" dirty="0">
              <a:latin typeface="Arial" panose="020B0604020202020204" pitchFamily="34" charset="0"/>
              <a:cs typeface="Arial" panose="020B0604020202020204" pitchFamily="34" charset="0"/>
            </a:endParaRPr>
          </a:p>
          <a:p>
            <a:r>
              <a:rPr lang="en-US" dirty="0" smtClean="0"/>
              <a:t>There </a:t>
            </a:r>
            <a:r>
              <a:rPr lang="en-US" dirty="0"/>
              <a:t>are some data suggesting that human </a:t>
            </a:r>
            <a:r>
              <a:rPr lang="en-US" dirty="0" err="1"/>
              <a:t>epididymal</a:t>
            </a:r>
            <a:r>
              <a:rPr lang="en-US" dirty="0"/>
              <a:t> antigen (HEA) 4 is a </a:t>
            </a:r>
            <a:r>
              <a:rPr lang="en-US" dirty="0" smtClean="0"/>
              <a:t>better</a:t>
            </a:r>
            <a:r>
              <a:rPr lang="tr-TR" dirty="0" smtClean="0"/>
              <a:t> </a:t>
            </a:r>
            <a:r>
              <a:rPr lang="en-US" dirty="0" smtClean="0"/>
              <a:t>indicator </a:t>
            </a:r>
            <a:r>
              <a:rPr lang="en-US" dirty="0"/>
              <a:t>than Ca-125 to distinguish epithelial ovarian cancers from </a:t>
            </a:r>
            <a:r>
              <a:rPr lang="en-US" dirty="0" smtClean="0"/>
              <a:t>pelvic</a:t>
            </a:r>
            <a:r>
              <a:rPr lang="tr-TR" dirty="0" smtClean="0"/>
              <a:t> </a:t>
            </a:r>
            <a:r>
              <a:rPr lang="en-US" dirty="0" smtClean="0"/>
              <a:t>endometriosis </a:t>
            </a:r>
            <a:r>
              <a:rPr lang="en-US" dirty="0"/>
              <a:t>and pelvic inflammatory diseases especially in premenopausal women</a:t>
            </a:r>
            <a:endParaRPr lang="tr-TR" dirty="0"/>
          </a:p>
        </p:txBody>
      </p:sp>
    </p:spTree>
    <p:extLst>
      <p:ext uri="{BB962C8B-B14F-4D97-AF65-F5344CB8AC3E}">
        <p14:creationId xmlns:p14="http://schemas.microsoft.com/office/powerpoint/2010/main" val="50018359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331" y="-2173287"/>
            <a:ext cx="7329414" cy="1143000"/>
          </a:xfrm>
        </p:spPr>
        <p:txBody>
          <a:bodyPr/>
          <a:lstStyle/>
          <a:p>
            <a:endParaRPr lang="tr-TR" dirty="0"/>
          </a:p>
        </p:txBody>
      </p:sp>
      <p:sp>
        <p:nvSpPr>
          <p:cNvPr id="3" name="Content Placeholder 2"/>
          <p:cNvSpPr>
            <a:spLocks noGrp="1"/>
          </p:cNvSpPr>
          <p:nvPr>
            <p:ph idx="1"/>
          </p:nvPr>
        </p:nvSpPr>
        <p:spPr>
          <a:xfrm>
            <a:off x="493736" y="2332037"/>
            <a:ext cx="8229600" cy="4525963"/>
          </a:xfrm>
        </p:spPr>
        <p:txBody>
          <a:bodyPr>
            <a:normAutofit fontScale="70000" lnSpcReduction="20000"/>
          </a:bodyPr>
          <a:lstStyle/>
          <a:p>
            <a:r>
              <a:rPr lang="tr-TR" dirty="0" smtClean="0"/>
              <a:t>We </a:t>
            </a:r>
            <a:r>
              <a:rPr lang="en-US" dirty="0" smtClean="0"/>
              <a:t>collected </a:t>
            </a:r>
            <a:r>
              <a:rPr lang="en-US" dirty="0">
                <a:solidFill>
                  <a:srgbClr val="FFC000"/>
                </a:solidFill>
              </a:rPr>
              <a:t>981 healthy patients diagnosed with adnexal </a:t>
            </a:r>
            <a:r>
              <a:rPr lang="en-US" dirty="0" err="1">
                <a:solidFill>
                  <a:srgbClr val="FFC000"/>
                </a:solidFill>
              </a:rPr>
              <a:t>patology</a:t>
            </a:r>
            <a:r>
              <a:rPr lang="en-US" dirty="0">
                <a:solidFill>
                  <a:srgbClr val="FFC000"/>
                </a:solidFill>
              </a:rPr>
              <a:t> and selected 65 patients </a:t>
            </a:r>
            <a:r>
              <a:rPr lang="en-US" dirty="0" smtClean="0">
                <a:solidFill>
                  <a:srgbClr val="FFC000"/>
                </a:solidFill>
              </a:rPr>
              <a:t>diagnosed</a:t>
            </a:r>
            <a:r>
              <a:rPr lang="tr-TR" dirty="0" smtClean="0">
                <a:solidFill>
                  <a:srgbClr val="FFC000"/>
                </a:solidFill>
              </a:rPr>
              <a:t> </a:t>
            </a:r>
            <a:r>
              <a:rPr lang="en-US" dirty="0" smtClean="0">
                <a:solidFill>
                  <a:srgbClr val="FFC000"/>
                </a:solidFill>
              </a:rPr>
              <a:t>with </a:t>
            </a:r>
            <a:r>
              <a:rPr lang="en-US" dirty="0">
                <a:solidFill>
                  <a:srgbClr val="FFC000"/>
                </a:solidFill>
              </a:rPr>
              <a:t>endometriosis</a:t>
            </a:r>
            <a:r>
              <a:rPr lang="en-US" dirty="0"/>
              <a:t> and analyzed their serum markers CA125, HE4, and Risk </a:t>
            </a:r>
            <a:r>
              <a:rPr lang="en-US" dirty="0" smtClean="0"/>
              <a:t>of</a:t>
            </a:r>
            <a:r>
              <a:rPr lang="tr-TR" dirty="0" smtClean="0"/>
              <a:t> Ovarian </a:t>
            </a:r>
            <a:r>
              <a:rPr lang="tr-TR" dirty="0"/>
              <a:t>Malignancy Algorithm (ROMA) index</a:t>
            </a:r>
            <a:r>
              <a:rPr lang="tr-TR" dirty="0" smtClean="0"/>
              <a:t>. </a:t>
            </a:r>
            <a:r>
              <a:rPr lang="en-US" dirty="0">
                <a:solidFill>
                  <a:srgbClr val="FFC000"/>
                </a:solidFill>
              </a:rPr>
              <a:t>In total, 642 (65.4%) patients presented with a pelvic mass, with 324 (33%) of them being diagnosed with malignant disease. </a:t>
            </a:r>
            <a:endParaRPr lang="tr-TR" dirty="0" smtClean="0">
              <a:solidFill>
                <a:srgbClr val="FFC000"/>
              </a:solidFill>
            </a:endParaRPr>
          </a:p>
          <a:p>
            <a:r>
              <a:rPr lang="en-US" dirty="0">
                <a:solidFill>
                  <a:srgbClr val="FFC000"/>
                </a:solidFill>
              </a:rPr>
              <a:t>HE4 was positive only in 1.5% of cases, CA125 in 64.6%, and ROMA index </a:t>
            </a:r>
            <a:r>
              <a:rPr lang="en-US" dirty="0" smtClean="0">
                <a:solidFill>
                  <a:srgbClr val="FFC000"/>
                </a:solidFill>
              </a:rPr>
              <a:t>in</a:t>
            </a:r>
            <a:r>
              <a:rPr lang="tr-TR" dirty="0" smtClean="0">
                <a:solidFill>
                  <a:srgbClr val="FFC000"/>
                </a:solidFill>
              </a:rPr>
              <a:t> 14.1</a:t>
            </a:r>
            <a:r>
              <a:rPr lang="tr-TR" dirty="0">
                <a:solidFill>
                  <a:srgbClr val="FFC000"/>
                </a:solidFill>
              </a:rPr>
              <a:t>%. </a:t>
            </a:r>
            <a:endParaRPr lang="tr-TR" dirty="0" smtClean="0">
              <a:solidFill>
                <a:srgbClr val="FFC000"/>
              </a:solidFill>
            </a:endParaRPr>
          </a:p>
          <a:p>
            <a:r>
              <a:rPr lang="en-US" dirty="0"/>
              <a:t>Conclusions: The HE4 serum marker showed similar sensitivity, but better specificity, than CA125 and can improve the detection of malignant pathology in women diagnosed with </a:t>
            </a:r>
            <a:r>
              <a:rPr lang="en-US" sz="3400" b="1" dirty="0">
                <a:solidFill>
                  <a:srgbClr val="FFFF00"/>
                </a:solidFill>
              </a:rPr>
              <a:t>adnexal pathology.HE4 can be a very useful biomarker to exclude malignant disease in </a:t>
            </a:r>
            <a:r>
              <a:rPr lang="en-US" sz="3400" b="1" dirty="0" smtClean="0">
                <a:solidFill>
                  <a:srgbClr val="FFFF00"/>
                </a:solidFill>
              </a:rPr>
              <a:t>patients</a:t>
            </a:r>
            <a:r>
              <a:rPr lang="tr-TR" sz="3400" b="1" dirty="0" smtClean="0">
                <a:solidFill>
                  <a:srgbClr val="FFFF00"/>
                </a:solidFill>
              </a:rPr>
              <a:t> with endometriosis </a:t>
            </a:r>
            <a:endParaRPr lang="tr-TR" sz="3400" b="1" dirty="0">
              <a:solidFill>
                <a:srgbClr val="FFFF0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31" y="0"/>
            <a:ext cx="9110869" cy="196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912463"/>
            <a:ext cx="3543300"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379995" y="68666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133423818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tr-TR" dirty="0"/>
          </a:p>
        </p:txBody>
      </p:sp>
      <p:sp>
        <p:nvSpPr>
          <p:cNvPr id="5" name="Content Placeholder 4"/>
          <p:cNvSpPr>
            <a:spLocks noGrp="1"/>
          </p:cNvSpPr>
          <p:nvPr>
            <p:ph idx="1"/>
          </p:nvPr>
        </p:nvSpPr>
        <p:spPr>
          <a:xfrm>
            <a:off x="453934" y="2060848"/>
            <a:ext cx="8229600" cy="4525963"/>
          </a:xfrm>
        </p:spPr>
        <p:txBody>
          <a:bodyPr>
            <a:normAutofit fontScale="47500" lnSpcReduction="20000"/>
          </a:bodyPr>
          <a:lstStyle/>
          <a:p>
            <a:r>
              <a:rPr lang="en-US" dirty="0"/>
              <a:t>Our search retrieved </a:t>
            </a:r>
            <a:r>
              <a:rPr lang="en-US" b="1" dirty="0">
                <a:solidFill>
                  <a:srgbClr val="FFC000"/>
                </a:solidFill>
              </a:rPr>
              <a:t>20 case reports and series (25 patients) of </a:t>
            </a:r>
            <a:r>
              <a:rPr lang="en-US" b="1" dirty="0" smtClean="0">
                <a:solidFill>
                  <a:srgbClr val="FFC000"/>
                </a:solidFill>
              </a:rPr>
              <a:t>malignant</a:t>
            </a:r>
            <a:r>
              <a:rPr lang="tr-TR" b="1" dirty="0" smtClean="0">
                <a:solidFill>
                  <a:srgbClr val="FFC000"/>
                </a:solidFill>
              </a:rPr>
              <a:t> </a:t>
            </a:r>
            <a:r>
              <a:rPr lang="en-US" b="1" dirty="0" smtClean="0">
                <a:solidFill>
                  <a:srgbClr val="FFC000"/>
                </a:solidFill>
              </a:rPr>
              <a:t>transformation </a:t>
            </a:r>
            <a:r>
              <a:rPr lang="en-US" b="1" dirty="0">
                <a:solidFill>
                  <a:srgbClr val="FFC000"/>
                </a:solidFill>
              </a:rPr>
              <a:t>of </a:t>
            </a:r>
            <a:r>
              <a:rPr lang="en-US" b="1" dirty="0" err="1">
                <a:solidFill>
                  <a:srgbClr val="FFC000"/>
                </a:solidFill>
              </a:rPr>
              <a:t>endometriotic</a:t>
            </a:r>
            <a:r>
              <a:rPr lang="en-US" b="1" dirty="0">
                <a:solidFill>
                  <a:srgbClr val="FFC000"/>
                </a:solidFill>
              </a:rPr>
              <a:t> foci following HRT. </a:t>
            </a:r>
            <a:endParaRPr lang="tr-TR" b="1" dirty="0" smtClean="0">
              <a:solidFill>
                <a:srgbClr val="FFC000"/>
              </a:solidFill>
            </a:endParaRPr>
          </a:p>
          <a:p>
            <a:endParaRPr lang="tr-TR" dirty="0" smtClean="0"/>
          </a:p>
          <a:p>
            <a:r>
              <a:rPr lang="en-US" dirty="0" smtClean="0"/>
              <a:t>Of 25</a:t>
            </a:r>
            <a:r>
              <a:rPr lang="tr-TR" dirty="0" smtClean="0"/>
              <a:t> </a:t>
            </a:r>
            <a:r>
              <a:rPr lang="en-US" dirty="0" smtClean="0"/>
              <a:t>patients</a:t>
            </a:r>
            <a:r>
              <a:rPr lang="en-US" dirty="0"/>
              <a:t>, 22 had undergone surgical menopause, which was not </a:t>
            </a:r>
            <a:r>
              <a:rPr lang="en-US" dirty="0" smtClean="0"/>
              <a:t>surprising</a:t>
            </a:r>
            <a:r>
              <a:rPr lang="tr-TR" dirty="0" smtClean="0"/>
              <a:t> </a:t>
            </a:r>
            <a:r>
              <a:rPr lang="en-US" dirty="0" smtClean="0"/>
              <a:t>given </a:t>
            </a:r>
            <a:r>
              <a:rPr lang="en-US" dirty="0"/>
              <a:t>that many women had a history of severe disease </a:t>
            </a:r>
            <a:r>
              <a:rPr lang="en-US" dirty="0" smtClean="0"/>
              <a:t>with</a:t>
            </a:r>
            <a:r>
              <a:rPr lang="tr-TR" dirty="0" smtClean="0"/>
              <a:t> </a:t>
            </a:r>
            <a:r>
              <a:rPr lang="en-US" dirty="0" smtClean="0"/>
              <a:t>comorbidities </a:t>
            </a:r>
            <a:r>
              <a:rPr lang="en-US" dirty="0"/>
              <a:t>such as leiomyomas and </a:t>
            </a:r>
            <a:r>
              <a:rPr lang="en-US" dirty="0" err="1"/>
              <a:t>adenomyosis</a:t>
            </a:r>
            <a:r>
              <a:rPr lang="en-US" dirty="0"/>
              <a:t>. Unopposed </a:t>
            </a:r>
            <a:r>
              <a:rPr lang="en-US" dirty="0" err="1" smtClean="0"/>
              <a:t>oestrogens</a:t>
            </a:r>
            <a:r>
              <a:rPr lang="tr-TR" dirty="0"/>
              <a:t> </a:t>
            </a:r>
            <a:r>
              <a:rPr lang="en-US" dirty="0" smtClean="0"/>
              <a:t>were </a:t>
            </a:r>
            <a:r>
              <a:rPr lang="en-US" dirty="0"/>
              <a:t>implicated in 19 patients, with conjugated equine </a:t>
            </a:r>
            <a:r>
              <a:rPr lang="en-US" dirty="0" err="1" smtClean="0"/>
              <a:t>oestrogens</a:t>
            </a:r>
            <a:r>
              <a:rPr lang="tr-TR" dirty="0"/>
              <a:t> </a:t>
            </a:r>
            <a:r>
              <a:rPr lang="en-US" dirty="0" smtClean="0"/>
              <a:t>implicated </a:t>
            </a:r>
            <a:r>
              <a:rPr lang="en-US" dirty="0"/>
              <a:t>in eight patients and </a:t>
            </a:r>
            <a:r>
              <a:rPr lang="en-US" dirty="0" err="1"/>
              <a:t>oestradiol</a:t>
            </a:r>
            <a:r>
              <a:rPr lang="en-US" dirty="0"/>
              <a:t> implants in </a:t>
            </a:r>
            <a:r>
              <a:rPr lang="en-US" dirty="0" smtClean="0"/>
              <a:t>four</a:t>
            </a:r>
            <a:r>
              <a:rPr lang="tr-TR" dirty="0" smtClean="0"/>
              <a:t> </a:t>
            </a:r>
            <a:r>
              <a:rPr lang="en-US" dirty="0" smtClean="0"/>
              <a:t>patients</a:t>
            </a:r>
            <a:r>
              <a:rPr lang="en-US" dirty="0"/>
              <a:t>. </a:t>
            </a:r>
            <a:endParaRPr lang="tr-TR" dirty="0" smtClean="0"/>
          </a:p>
          <a:p>
            <a:endParaRPr lang="tr-TR" dirty="0" smtClean="0"/>
          </a:p>
          <a:p>
            <a:r>
              <a:rPr lang="en-US" dirty="0" smtClean="0"/>
              <a:t>Currently </a:t>
            </a:r>
            <a:r>
              <a:rPr lang="en-US" b="1" dirty="0">
                <a:solidFill>
                  <a:srgbClr val="FFC000"/>
                </a:solidFill>
              </a:rPr>
              <a:t>there are no data to indicate the absolute risk </a:t>
            </a:r>
            <a:r>
              <a:rPr lang="en-US" b="1" dirty="0" smtClean="0">
                <a:solidFill>
                  <a:srgbClr val="FFC000"/>
                </a:solidFill>
              </a:rPr>
              <a:t>of</a:t>
            </a:r>
            <a:r>
              <a:rPr lang="tr-TR" b="1" dirty="0" smtClean="0">
                <a:solidFill>
                  <a:srgbClr val="FFC000"/>
                </a:solidFill>
              </a:rPr>
              <a:t> </a:t>
            </a:r>
            <a:r>
              <a:rPr lang="en-US" b="1" dirty="0" smtClean="0">
                <a:solidFill>
                  <a:srgbClr val="FFC000"/>
                </a:solidFill>
              </a:rPr>
              <a:t>malignant </a:t>
            </a:r>
            <a:r>
              <a:rPr lang="en-US" b="1" dirty="0">
                <a:solidFill>
                  <a:srgbClr val="FFC000"/>
                </a:solidFill>
              </a:rPr>
              <a:t>transformation in this group of women. </a:t>
            </a:r>
            <a:endParaRPr lang="tr-TR" b="1" dirty="0" smtClean="0">
              <a:solidFill>
                <a:srgbClr val="FFC000"/>
              </a:solidFill>
            </a:endParaRPr>
          </a:p>
          <a:p>
            <a:endParaRPr lang="tr-TR" dirty="0" smtClean="0"/>
          </a:p>
          <a:p>
            <a:r>
              <a:rPr lang="en-US" dirty="0" smtClean="0"/>
              <a:t>It </a:t>
            </a:r>
            <a:r>
              <a:rPr lang="en-US" dirty="0"/>
              <a:t>is likely that this </a:t>
            </a:r>
            <a:r>
              <a:rPr lang="en-US" dirty="0" smtClean="0"/>
              <a:t>is</a:t>
            </a:r>
            <a:r>
              <a:rPr lang="tr-TR" dirty="0" smtClean="0"/>
              <a:t> </a:t>
            </a:r>
            <a:r>
              <a:rPr lang="en-US" dirty="0" smtClean="0"/>
              <a:t>a </a:t>
            </a:r>
            <a:r>
              <a:rPr lang="en-US" dirty="0"/>
              <a:t>rare outcome, but better data are urgently needed to enable </a:t>
            </a:r>
            <a:r>
              <a:rPr lang="en-US" dirty="0" smtClean="0"/>
              <a:t>women</a:t>
            </a:r>
            <a:r>
              <a:rPr lang="tr-TR" dirty="0" smtClean="0"/>
              <a:t> </a:t>
            </a:r>
            <a:r>
              <a:rPr lang="en-US" dirty="0" smtClean="0"/>
              <a:t>to </a:t>
            </a:r>
            <a:r>
              <a:rPr lang="en-US" dirty="0"/>
              <a:t>make an informed decision about menopausal management.</a:t>
            </a:r>
          </a:p>
          <a:p>
            <a:endParaRPr lang="tr-TR" dirty="0" smtClean="0"/>
          </a:p>
          <a:p>
            <a:r>
              <a:rPr lang="en-US" dirty="0" smtClean="0"/>
              <a:t>Fortunately</a:t>
            </a:r>
            <a:r>
              <a:rPr lang="en-US" b="1" dirty="0">
                <a:solidFill>
                  <a:srgbClr val="FFC000"/>
                </a:solidFill>
              </a:rPr>
              <a:t>, </a:t>
            </a:r>
            <a:r>
              <a:rPr lang="en-US" b="1" dirty="0" err="1">
                <a:solidFill>
                  <a:srgbClr val="FFC000"/>
                </a:solidFill>
              </a:rPr>
              <a:t>tumours</a:t>
            </a:r>
            <a:r>
              <a:rPr lang="en-US" b="1" dirty="0">
                <a:solidFill>
                  <a:srgbClr val="FFC000"/>
                </a:solidFill>
              </a:rPr>
              <a:t> arising from endometriosis are typically low </a:t>
            </a:r>
            <a:r>
              <a:rPr lang="en-US" b="1" dirty="0" smtClean="0">
                <a:solidFill>
                  <a:srgbClr val="FFC000"/>
                </a:solidFill>
              </a:rPr>
              <a:t>grade</a:t>
            </a:r>
            <a:r>
              <a:rPr lang="tr-TR" b="1" dirty="0" smtClean="0">
                <a:solidFill>
                  <a:srgbClr val="FFC000"/>
                </a:solidFill>
              </a:rPr>
              <a:t> </a:t>
            </a:r>
            <a:r>
              <a:rPr lang="en-US" b="1" dirty="0" smtClean="0">
                <a:solidFill>
                  <a:srgbClr val="FFC000"/>
                </a:solidFill>
              </a:rPr>
              <a:t>and </a:t>
            </a:r>
            <a:r>
              <a:rPr lang="en-US" b="1" dirty="0">
                <a:solidFill>
                  <a:srgbClr val="FFC000"/>
                </a:solidFill>
              </a:rPr>
              <a:t>have a better prognosis</a:t>
            </a:r>
            <a:r>
              <a:rPr lang="en-US" dirty="0"/>
              <a:t> (Heaps et al., 1990); only three </a:t>
            </a:r>
            <a:r>
              <a:rPr lang="en-US" dirty="0" smtClean="0"/>
              <a:t>deaths</a:t>
            </a:r>
            <a:r>
              <a:rPr lang="tr-TR" dirty="0" smtClean="0"/>
              <a:t> </a:t>
            </a:r>
            <a:r>
              <a:rPr lang="en-US" dirty="0" smtClean="0"/>
              <a:t>were </a:t>
            </a:r>
            <a:r>
              <a:rPr lang="en-US" dirty="0"/>
              <a:t>reported in the literature identified by our search. </a:t>
            </a:r>
            <a:endParaRPr lang="tr-TR" dirty="0" smtClean="0"/>
          </a:p>
          <a:p>
            <a:endParaRPr lang="tr-TR" dirty="0" smtClean="0"/>
          </a:p>
          <a:p>
            <a:r>
              <a:rPr lang="en-US" dirty="0" smtClean="0"/>
              <a:t>Mortality was</a:t>
            </a:r>
            <a:r>
              <a:rPr lang="tr-TR" dirty="0" smtClean="0"/>
              <a:t> </a:t>
            </a:r>
            <a:r>
              <a:rPr lang="en-US" dirty="0" smtClean="0"/>
              <a:t>noted </a:t>
            </a:r>
            <a:r>
              <a:rPr lang="en-US" dirty="0"/>
              <a:t>in the two case reports with patients who had histories </a:t>
            </a:r>
            <a:r>
              <a:rPr lang="en-US" dirty="0" smtClean="0"/>
              <a:t>of</a:t>
            </a:r>
            <a:r>
              <a:rPr lang="tr-TR" dirty="0" smtClean="0"/>
              <a:t> </a:t>
            </a:r>
            <a:r>
              <a:rPr lang="en-US" dirty="0" smtClean="0"/>
              <a:t>severe </a:t>
            </a:r>
            <a:r>
              <a:rPr lang="en-US" dirty="0"/>
              <a:t>endometriosis and complicating factors, including increased </a:t>
            </a:r>
            <a:r>
              <a:rPr lang="en-US" dirty="0" smtClean="0"/>
              <a:t>age</a:t>
            </a:r>
            <a:r>
              <a:rPr lang="tr-TR" dirty="0" smtClean="0"/>
              <a:t> </a:t>
            </a:r>
            <a:r>
              <a:rPr lang="fr-FR" dirty="0" smtClean="0"/>
              <a:t>(Duun </a:t>
            </a:r>
            <a:r>
              <a:rPr lang="fr-FR" dirty="0"/>
              <a:t>et al., 1993) or multiple </a:t>
            </a:r>
            <a:r>
              <a:rPr lang="fr-FR" dirty="0" err="1"/>
              <a:t>malignancies</a:t>
            </a:r>
            <a:r>
              <a:rPr lang="fr-FR" dirty="0"/>
              <a:t> (</a:t>
            </a:r>
            <a:r>
              <a:rPr lang="fr-FR" dirty="0" err="1"/>
              <a:t>Reimnitz</a:t>
            </a:r>
            <a:r>
              <a:rPr lang="fr-FR" dirty="0"/>
              <a:t> et al., 1988)</a:t>
            </a:r>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8" y="42973"/>
            <a:ext cx="9036495" cy="1556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22861" y="21390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9617801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fontScale="90000"/>
          </a:bodyPr>
          <a:lstStyle/>
          <a:p>
            <a:r>
              <a:rPr lang="en-US" b="1" dirty="0">
                <a:solidFill>
                  <a:srgbClr val="FFFF00"/>
                </a:solidFill>
              </a:rPr>
              <a:t>Clinical conditions linked to an increased risk of neonatal</a:t>
            </a:r>
            <a:br>
              <a:rPr lang="en-US" b="1" dirty="0">
                <a:solidFill>
                  <a:srgbClr val="FFFF00"/>
                </a:solidFill>
              </a:rPr>
            </a:br>
            <a:r>
              <a:rPr lang="tr-TR" b="1" dirty="0">
                <a:solidFill>
                  <a:srgbClr val="FFFF00"/>
                </a:solidFill>
              </a:rPr>
              <a:t>uterine bleeding</a:t>
            </a:r>
            <a:endParaRPr lang="tr-TR" dirty="0">
              <a:solidFill>
                <a:srgbClr val="FFFF00"/>
              </a:solidFill>
            </a:endParaRPr>
          </a:p>
        </p:txBody>
      </p:sp>
      <p:sp>
        <p:nvSpPr>
          <p:cNvPr id="3" name="Content Placeholder 2"/>
          <p:cNvSpPr>
            <a:spLocks noGrp="1"/>
          </p:cNvSpPr>
          <p:nvPr>
            <p:ph idx="1"/>
          </p:nvPr>
        </p:nvSpPr>
        <p:spPr>
          <a:xfrm>
            <a:off x="467544" y="1916832"/>
            <a:ext cx="8229600" cy="4525963"/>
          </a:xfrm>
        </p:spPr>
        <p:txBody>
          <a:bodyPr/>
          <a:lstStyle/>
          <a:p>
            <a:r>
              <a:rPr lang="tr-TR" dirty="0"/>
              <a:t>Low birth </a:t>
            </a:r>
            <a:r>
              <a:rPr lang="tr-TR" dirty="0" smtClean="0"/>
              <a:t>weight</a:t>
            </a:r>
          </a:p>
          <a:p>
            <a:r>
              <a:rPr lang="tr-TR" dirty="0" smtClean="0"/>
              <a:t>Preeclampsia</a:t>
            </a:r>
          </a:p>
          <a:p>
            <a:r>
              <a:rPr lang="tr-TR" dirty="0" smtClean="0"/>
              <a:t>Post-maturity</a:t>
            </a:r>
          </a:p>
          <a:p>
            <a:r>
              <a:rPr lang="tr-TR" dirty="0"/>
              <a:t>Feto-maternal </a:t>
            </a:r>
            <a:r>
              <a:rPr lang="tr-TR" dirty="0" smtClean="0"/>
              <a:t>incompatibility</a:t>
            </a:r>
          </a:p>
          <a:p>
            <a:pPr lvl="1"/>
            <a:r>
              <a:rPr lang="en-US" dirty="0"/>
              <a:t>ABO or Rhesus blood group incompatibility</a:t>
            </a:r>
            <a:endParaRPr lang="tr-TR" dirty="0"/>
          </a:p>
        </p:txBody>
      </p:sp>
    </p:spTree>
    <p:extLst>
      <p:ext uri="{BB962C8B-B14F-4D97-AF65-F5344CB8AC3E}">
        <p14:creationId xmlns:p14="http://schemas.microsoft.com/office/powerpoint/2010/main" val="32337858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404664"/>
            <a:ext cx="8352928"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4437112"/>
            <a:ext cx="8856984" cy="1559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771800" y="6230719"/>
            <a:ext cx="4614084" cy="369332"/>
          </a:xfrm>
          <a:prstGeom prst="rect">
            <a:avLst/>
          </a:prstGeom>
        </p:spPr>
        <p:txBody>
          <a:bodyPr wrap="none">
            <a:spAutoFit/>
          </a:bodyPr>
          <a:lstStyle/>
          <a:p>
            <a:r>
              <a:rPr lang="nl-NL" dirty="0"/>
              <a:t>www.thelancet.com </a:t>
            </a:r>
            <a:r>
              <a:rPr lang="nl-NL" b="1" dirty="0"/>
              <a:t>Vol 390 December 2, 2017</a:t>
            </a:r>
            <a:endParaRPr lang="tr-TR" dirty="0"/>
          </a:p>
        </p:txBody>
      </p:sp>
    </p:spTree>
    <p:extLst>
      <p:ext uri="{BB962C8B-B14F-4D97-AF65-F5344CB8AC3E}">
        <p14:creationId xmlns:p14="http://schemas.microsoft.com/office/powerpoint/2010/main" val="102981115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928992"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852936"/>
            <a:ext cx="9036495" cy="4005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cxnSp>
        <p:nvCxnSpPr>
          <p:cNvPr id="4" name="Straight Arrow Connector 3"/>
          <p:cNvCxnSpPr/>
          <p:nvPr/>
        </p:nvCxnSpPr>
        <p:spPr>
          <a:xfrm>
            <a:off x="683568" y="1988840"/>
            <a:ext cx="266429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25988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60639</TotalTime>
  <Words>9403</Words>
  <Application>Microsoft Office PowerPoint</Application>
  <PresentationFormat>On-screen Show (4:3)</PresentationFormat>
  <Paragraphs>778</Paragraphs>
  <Slides>91</Slides>
  <Notes>36</Notes>
  <HiddenSlides>0</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Ofis Teması</vt:lpstr>
      <vt:lpstr>16 ve 42 yaşındaki Endometrioması olan hastayı nasıl yönetelim ?</vt:lpstr>
      <vt:lpstr>PowerPoint Presentation</vt:lpstr>
      <vt:lpstr>Endometriosis-Incidence</vt:lpstr>
      <vt:lpstr>PowerPoint Presentation</vt:lpstr>
      <vt:lpstr>PowerPoint Presentation</vt:lpstr>
      <vt:lpstr>BU OLGUYU NASIL YÖNETELİM?</vt:lpstr>
      <vt:lpstr>Myths about teenage endometriosis</vt:lpstr>
      <vt:lpstr>PowerPoint Presentation</vt:lpstr>
      <vt:lpstr>Clinical conditions linked to an increased risk of neonatal uterine bleeding</vt:lpstr>
      <vt:lpstr>PowerPoint Presentation</vt:lpstr>
      <vt:lpstr>PowerPoint Presentation</vt:lpstr>
      <vt:lpstr>PowerPoint Presentation</vt:lpstr>
      <vt:lpstr>Is endometriosis a progressive disease?</vt:lpstr>
      <vt:lpstr>PowerPoint Presentation</vt:lpstr>
      <vt:lpstr>PowerPoint Presentation</vt:lpstr>
      <vt:lpstr>Endometriosis - Symptoms</vt:lpstr>
      <vt:lpstr>PowerPoint Presentation</vt:lpstr>
      <vt:lpstr>PowerPoint Presentation</vt:lpstr>
      <vt:lpstr>PowerPoint Presentation</vt:lpstr>
      <vt:lpstr>Differences in Pelvic examinations</vt:lpstr>
      <vt:lpstr>PowerPoint Presentation</vt:lpstr>
      <vt:lpstr>PowerPoint Presentation</vt:lpstr>
      <vt:lpstr>PowerPoint Presentation</vt:lpstr>
      <vt:lpstr>PowerPoint Presentation</vt:lpstr>
      <vt:lpstr>PowerPoint Presentation</vt:lpstr>
      <vt:lpstr>Endometriomas in adolescents</vt:lpstr>
      <vt:lpstr>PowerPoint Presentation</vt:lpstr>
      <vt:lpstr>Adolescent endometriosis Prevalence of endometriomas </vt:lpstr>
      <vt:lpstr>PowerPoint Presentation</vt:lpstr>
      <vt:lpstr>PowerPoint Presentation</vt:lpstr>
      <vt:lpstr>Adolescent endometriosis Prevalence of deep endometriosis </vt:lpstr>
      <vt:lpstr>PowerPoint Presentation</vt:lpstr>
      <vt:lpstr>An update on adenomyosis in the adolescent</vt:lpstr>
      <vt:lpstr>Symptoms and markers in adolescence predicting the risk of endometriosis</vt:lpstr>
      <vt:lpstr>PowerPoint Presentation</vt:lpstr>
      <vt:lpstr>Management Options</vt:lpstr>
      <vt:lpstr>Conservative approaches</vt:lpstr>
      <vt:lpstr>EMPIRICAL TREATMENT?</vt:lpstr>
      <vt:lpstr>ADOLESCENT ENDOMETRIOSIS TURKISH GUIDELINE  ON THE DIAGNOSIS AND MANAGEMENT OF ENDOMETRIOSIS 2014</vt:lpstr>
      <vt:lpstr>PowerPoint Presentation</vt:lpstr>
      <vt:lpstr>VISADO: Efficacy </vt:lpstr>
      <vt:lpstr>Conclusion</vt:lpstr>
      <vt:lpstr>Is surgery useful in adolescents?</vt:lpstr>
      <vt:lpstr>Is adolescent endometriosis a progressive disease  that needs to be diagnosed and surgically treated?</vt:lpstr>
      <vt:lpstr>PowerPoint Presentation</vt:lpstr>
      <vt:lpstr>Surgery </vt:lpstr>
      <vt:lpstr>PowerPoint Presentation</vt:lpstr>
      <vt:lpstr>PowerPoint Presentation</vt:lpstr>
      <vt:lpstr>PowerPoint Presentation</vt:lpstr>
      <vt:lpstr>Persistence of Endometriosis After Correction of Obstructed Outflow Tract</vt:lpstr>
      <vt:lpstr>PowerPoint Presentation</vt:lpstr>
      <vt:lpstr>PowerPoint Presentation</vt:lpstr>
      <vt:lpstr>PowerPoint Presentation</vt:lpstr>
      <vt:lpstr>  CONCLUSIONS</vt:lpstr>
      <vt:lpstr>PowerPoint Presentation</vt:lpstr>
      <vt:lpstr>BU OLGUYU  NASIL YÖNETELİM?</vt:lpstr>
      <vt:lpstr>PowerPoint Presentation</vt:lpstr>
      <vt:lpstr>Surgical management of endometriosis related  pain Indications:</vt:lpstr>
      <vt:lpstr>PowerPoint Presentation</vt:lpstr>
      <vt:lpstr>PowerPoint Presentation</vt:lpstr>
      <vt:lpstr>PowerPoint Presentation</vt:lpstr>
      <vt:lpstr>PowerPoint Presentation</vt:lpstr>
      <vt:lpstr> Development of low-grade endometrioid and clear cell carcinoma from endometriosis by retrograde menstruation</vt:lpstr>
      <vt:lpstr>PowerPoint Presentation</vt:lpstr>
      <vt:lpstr>PowerPoint Presentation</vt:lpstr>
      <vt:lpstr>Ovarian cancer in women with endometriosis</vt:lpstr>
      <vt:lpstr>PowerPoint Presentation</vt:lpstr>
      <vt:lpstr>PowerPoint Presentation</vt:lpstr>
      <vt:lpstr>PowerPoint Presentation</vt:lpstr>
      <vt:lpstr>PowerPoint Presentation</vt:lpstr>
      <vt:lpstr>The prevalence of endometriosis and associated malignant transformation in women over 40 years of age </vt:lpstr>
      <vt:lpstr>PowerPoint Presentation</vt:lpstr>
      <vt:lpstr>PowerPoint Presentation</vt:lpstr>
      <vt:lpstr>PowerPoint Presentation</vt:lpstr>
      <vt:lpstr>PowerPoint Presentation</vt:lpstr>
      <vt:lpstr>Atypical Endometriosis</vt:lpstr>
      <vt:lpstr>Epithelial abnormalities in cystic ovarian endometriosis  (n:339)  </vt:lpstr>
      <vt:lpstr>Atipik endometriosis </vt:lpstr>
      <vt:lpstr>PowerPoint Presentation</vt:lpstr>
      <vt:lpstr>PowerPoint Presentation</vt:lpstr>
      <vt:lpstr>PowerPoint Presentation</vt:lpstr>
      <vt:lpstr>PowerPoint Presentation</vt:lpstr>
      <vt:lpstr>What Diagnostic Opportunities are Available to Practitioners for Women with Endometriosis?</vt:lpstr>
      <vt:lpstr>PowerPoint Presentation</vt:lpstr>
      <vt:lpstr>PowerPoint Presentation</vt:lpstr>
      <vt:lpstr>                </vt:lpstr>
      <vt:lpstr>What is the role of tumor markers, HE4 (Human Epididymis Protein 4) and CA 125, in differential diagnosis of endometrioma and ovarian malignancies?</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ve over rezervi</dc:title>
  <dc:creator>toshba</dc:creator>
  <cp:lastModifiedBy>engin</cp:lastModifiedBy>
  <cp:revision>798</cp:revision>
  <dcterms:created xsi:type="dcterms:W3CDTF">2010-02-01T20:59:33Z</dcterms:created>
  <dcterms:modified xsi:type="dcterms:W3CDTF">2019-02-10T05:48:00Z</dcterms:modified>
</cp:coreProperties>
</file>